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69" r:id="rId2"/>
    <p:sldId id="483" r:id="rId3"/>
    <p:sldId id="257" r:id="rId4"/>
    <p:sldId id="484" r:id="rId5"/>
    <p:sldId id="485" r:id="rId6"/>
    <p:sldId id="486" r:id="rId7"/>
    <p:sldId id="487" r:id="rId8"/>
    <p:sldId id="303" r:id="rId9"/>
    <p:sldId id="260" r:id="rId10"/>
    <p:sldId id="311" r:id="rId11"/>
    <p:sldId id="309" r:id="rId12"/>
    <p:sldId id="310" r:id="rId13"/>
    <p:sldId id="261" r:id="rId14"/>
    <p:sldId id="263" r:id="rId15"/>
    <p:sldId id="262" r:id="rId16"/>
    <p:sldId id="264" r:id="rId17"/>
    <p:sldId id="265" r:id="rId18"/>
    <p:sldId id="312" r:id="rId19"/>
    <p:sldId id="313" r:id="rId20"/>
    <p:sldId id="323" r:id="rId21"/>
    <p:sldId id="324" r:id="rId22"/>
    <p:sldId id="325" r:id="rId23"/>
    <p:sldId id="326" r:id="rId24"/>
    <p:sldId id="287" r:id="rId25"/>
    <p:sldId id="327" r:id="rId26"/>
    <p:sldId id="341" r:id="rId27"/>
    <p:sldId id="316" r:id="rId28"/>
    <p:sldId id="314" r:id="rId29"/>
    <p:sldId id="319" r:id="rId30"/>
    <p:sldId id="320" r:id="rId31"/>
    <p:sldId id="321" r:id="rId32"/>
    <p:sldId id="322" r:id="rId33"/>
    <p:sldId id="328" r:id="rId34"/>
    <p:sldId id="329" r:id="rId35"/>
    <p:sldId id="330" r:id="rId36"/>
    <p:sldId id="331" r:id="rId37"/>
    <p:sldId id="332" r:id="rId38"/>
    <p:sldId id="333" r:id="rId39"/>
    <p:sldId id="334" r:id="rId40"/>
    <p:sldId id="335" r:id="rId41"/>
    <p:sldId id="336" r:id="rId42"/>
    <p:sldId id="337" r:id="rId43"/>
    <p:sldId id="338" r:id="rId44"/>
    <p:sldId id="339" r:id="rId45"/>
    <p:sldId id="340" r:id="rId46"/>
    <p:sldId id="342" r:id="rId47"/>
    <p:sldId id="343" r:id="rId48"/>
    <p:sldId id="344" r:id="rId49"/>
    <p:sldId id="345" r:id="rId50"/>
    <p:sldId id="346" r:id="rId51"/>
    <p:sldId id="347" r:id="rId52"/>
    <p:sldId id="266" r:id="rId53"/>
    <p:sldId id="348" r:id="rId54"/>
    <p:sldId id="315" r:id="rId55"/>
    <p:sldId id="349" r:id="rId56"/>
    <p:sldId id="271" r:id="rId57"/>
    <p:sldId id="317" r:id="rId58"/>
    <p:sldId id="272" r:id="rId59"/>
    <p:sldId id="318" r:id="rId60"/>
    <p:sldId id="273" r:id="rId61"/>
    <p:sldId id="274" r:id="rId62"/>
    <p:sldId id="275" r:id="rId63"/>
    <p:sldId id="276" r:id="rId64"/>
    <p:sldId id="277" r:id="rId65"/>
    <p:sldId id="278" r:id="rId66"/>
    <p:sldId id="350" r:id="rId67"/>
    <p:sldId id="351" r:id="rId68"/>
    <p:sldId id="384" r:id="rId69"/>
    <p:sldId id="385" r:id="rId70"/>
    <p:sldId id="386" r:id="rId71"/>
    <p:sldId id="387" r:id="rId72"/>
    <p:sldId id="388" r:id="rId73"/>
    <p:sldId id="367" r:id="rId74"/>
    <p:sldId id="368" r:id="rId75"/>
    <p:sldId id="369" r:id="rId76"/>
    <p:sldId id="370" r:id="rId77"/>
    <p:sldId id="371" r:id="rId78"/>
    <p:sldId id="383" r:id="rId79"/>
    <p:sldId id="372" r:id="rId80"/>
    <p:sldId id="389" r:id="rId8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2B7C4D-ADB3-45E5-8A37-0E8C3064B09A}" type="datetimeFigureOut">
              <a:rPr lang="pt-BR" smtClean="0"/>
              <a:t>13/08/2024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590F8E-875B-4232-850E-2D3C79F6A657}" type="slidenum">
              <a:rPr lang="pt-BR" smtClean="0"/>
              <a:t>‹nº›</a:t>
            </a:fld>
            <a:endParaRPr lang="pt-BR"/>
          </a:p>
        </p:txBody>
      </p:sp>
    </p:spTree>
    <p:extLst>
      <p:ext uri="{BB962C8B-B14F-4D97-AF65-F5344CB8AC3E}">
        <p14:creationId xmlns:p14="http://schemas.microsoft.com/office/powerpoint/2010/main" val="1973758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34534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0926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15650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5809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e2353518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ee23535184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e2353518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ee23535184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85104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e2353518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ee23535184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580625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e2353518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ee23535184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20972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63935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36476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2109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40047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29885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26171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512498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0444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85306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34692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033343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1809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18357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02215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457888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56652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63021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89839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e2353518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ee23535184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73549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e2353518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ee23535184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70842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e2353518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ee23535184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78880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e2353518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gee23535184_0_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57815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4004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80603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63085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194136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879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694898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8900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64920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126945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682675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72983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923457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478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0b9ab463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f0b9ab4635_0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a:t>Início do segundo dia (24/07/2018)</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f0b9ab463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gf0b9ab4635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f0b9ab4635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gf0b9ab4635_0_1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f0b9ab4635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gf0b9ab4635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3" name="Google Shape;37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83388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62079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27798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04852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992487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97419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672887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30809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789130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9572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42292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7131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03550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42316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603364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ee235351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ee23535184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13881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24004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76698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f0b9ab4635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f0b9ab4635_0_1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202175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ECF82-95FF-F892-9F95-675EBA5099E1}"/>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5A15D7DD-9135-E90E-23CB-891A52AF14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B1D6C207-5605-4E4D-6116-1E2F7B9E463F}"/>
              </a:ext>
            </a:extLst>
          </p:cNvPr>
          <p:cNvSpPr>
            <a:spLocks noGrp="1"/>
          </p:cNvSpPr>
          <p:nvPr>
            <p:ph type="dt" sz="half" idx="10"/>
          </p:nvPr>
        </p:nvSpPr>
        <p:spPr/>
        <p:txBody>
          <a:bodyPr/>
          <a:lstStyle/>
          <a:p>
            <a:fld id="{281435FB-0611-4B94-8DEC-47DA798F86F5}" type="datetimeFigureOut">
              <a:rPr lang="pt-BR" smtClean="0"/>
              <a:t>13/08/2024</a:t>
            </a:fld>
            <a:endParaRPr lang="pt-BR"/>
          </a:p>
        </p:txBody>
      </p:sp>
      <p:sp>
        <p:nvSpPr>
          <p:cNvPr id="5" name="Espaço Reservado para Rodapé 4">
            <a:extLst>
              <a:ext uri="{FF2B5EF4-FFF2-40B4-BE49-F238E27FC236}">
                <a16:creationId xmlns:a16="http://schemas.microsoft.com/office/drawing/2014/main" id="{5D6AEF2D-7911-2B26-8728-5B3F26CEDC7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53B35F-21EF-8ABE-6508-06EA57D3A802}"/>
              </a:ext>
            </a:extLst>
          </p:cNvPr>
          <p:cNvSpPr>
            <a:spLocks noGrp="1"/>
          </p:cNvSpPr>
          <p:nvPr>
            <p:ph type="sldNum" sz="quarter" idx="12"/>
          </p:nvPr>
        </p:nvSpPr>
        <p:spPr/>
        <p:txBody>
          <a:bodyPr/>
          <a:lstStyle/>
          <a:p>
            <a:fld id="{984FE219-EEC9-4110-9958-D61765602AAA}" type="slidenum">
              <a:rPr lang="pt-BR" smtClean="0"/>
              <a:t>‹nº›</a:t>
            </a:fld>
            <a:endParaRPr lang="pt-BR"/>
          </a:p>
        </p:txBody>
      </p:sp>
    </p:spTree>
    <p:extLst>
      <p:ext uri="{BB962C8B-B14F-4D97-AF65-F5344CB8AC3E}">
        <p14:creationId xmlns:p14="http://schemas.microsoft.com/office/powerpoint/2010/main" val="3856485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A2FD2D-78B8-6DA8-3984-860B3DE4C8B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10D82D8C-C45A-9263-8EA3-9272B0154BE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56C313B-6A5B-FF98-94F2-210FD90B0712}"/>
              </a:ext>
            </a:extLst>
          </p:cNvPr>
          <p:cNvSpPr>
            <a:spLocks noGrp="1"/>
          </p:cNvSpPr>
          <p:nvPr>
            <p:ph type="dt" sz="half" idx="10"/>
          </p:nvPr>
        </p:nvSpPr>
        <p:spPr/>
        <p:txBody>
          <a:bodyPr/>
          <a:lstStyle/>
          <a:p>
            <a:fld id="{281435FB-0611-4B94-8DEC-47DA798F86F5}" type="datetimeFigureOut">
              <a:rPr lang="pt-BR" smtClean="0"/>
              <a:t>13/08/2024</a:t>
            </a:fld>
            <a:endParaRPr lang="pt-BR"/>
          </a:p>
        </p:txBody>
      </p:sp>
      <p:sp>
        <p:nvSpPr>
          <p:cNvPr id="5" name="Espaço Reservado para Rodapé 4">
            <a:extLst>
              <a:ext uri="{FF2B5EF4-FFF2-40B4-BE49-F238E27FC236}">
                <a16:creationId xmlns:a16="http://schemas.microsoft.com/office/drawing/2014/main" id="{06A28460-BA74-528F-23FC-72EA4361134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E2351F6-784E-07F3-F5EC-A58C3B9BA8BA}"/>
              </a:ext>
            </a:extLst>
          </p:cNvPr>
          <p:cNvSpPr>
            <a:spLocks noGrp="1"/>
          </p:cNvSpPr>
          <p:nvPr>
            <p:ph type="sldNum" sz="quarter" idx="12"/>
          </p:nvPr>
        </p:nvSpPr>
        <p:spPr/>
        <p:txBody>
          <a:bodyPr/>
          <a:lstStyle/>
          <a:p>
            <a:fld id="{984FE219-EEC9-4110-9958-D61765602AAA}" type="slidenum">
              <a:rPr lang="pt-BR" smtClean="0"/>
              <a:t>‹nº›</a:t>
            </a:fld>
            <a:endParaRPr lang="pt-BR"/>
          </a:p>
        </p:txBody>
      </p:sp>
    </p:spTree>
    <p:extLst>
      <p:ext uri="{BB962C8B-B14F-4D97-AF65-F5344CB8AC3E}">
        <p14:creationId xmlns:p14="http://schemas.microsoft.com/office/powerpoint/2010/main" val="490324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CEAC5465-8B09-43E7-D6E4-0CAEFB9EDBF4}"/>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18F838AE-678F-0041-54DA-10BC085224BA}"/>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5195796-1989-CAE5-BD92-E192722322BB}"/>
              </a:ext>
            </a:extLst>
          </p:cNvPr>
          <p:cNvSpPr>
            <a:spLocks noGrp="1"/>
          </p:cNvSpPr>
          <p:nvPr>
            <p:ph type="dt" sz="half" idx="10"/>
          </p:nvPr>
        </p:nvSpPr>
        <p:spPr/>
        <p:txBody>
          <a:bodyPr/>
          <a:lstStyle/>
          <a:p>
            <a:fld id="{281435FB-0611-4B94-8DEC-47DA798F86F5}" type="datetimeFigureOut">
              <a:rPr lang="pt-BR" smtClean="0"/>
              <a:t>13/08/2024</a:t>
            </a:fld>
            <a:endParaRPr lang="pt-BR"/>
          </a:p>
        </p:txBody>
      </p:sp>
      <p:sp>
        <p:nvSpPr>
          <p:cNvPr id="5" name="Espaço Reservado para Rodapé 4">
            <a:extLst>
              <a:ext uri="{FF2B5EF4-FFF2-40B4-BE49-F238E27FC236}">
                <a16:creationId xmlns:a16="http://schemas.microsoft.com/office/drawing/2014/main" id="{9F2A8B39-67FB-5EF3-B3B8-465E8B39CF5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43C7D73-CAF3-BA39-1059-5E502EBA4329}"/>
              </a:ext>
            </a:extLst>
          </p:cNvPr>
          <p:cNvSpPr>
            <a:spLocks noGrp="1"/>
          </p:cNvSpPr>
          <p:nvPr>
            <p:ph type="sldNum" sz="quarter" idx="12"/>
          </p:nvPr>
        </p:nvSpPr>
        <p:spPr/>
        <p:txBody>
          <a:bodyPr/>
          <a:lstStyle/>
          <a:p>
            <a:fld id="{984FE219-EEC9-4110-9958-D61765602AAA}" type="slidenum">
              <a:rPr lang="pt-BR" smtClean="0"/>
              <a:t>‹nº›</a:t>
            </a:fld>
            <a:endParaRPr lang="pt-BR"/>
          </a:p>
        </p:txBody>
      </p:sp>
    </p:spTree>
    <p:extLst>
      <p:ext uri="{BB962C8B-B14F-4D97-AF65-F5344CB8AC3E}">
        <p14:creationId xmlns:p14="http://schemas.microsoft.com/office/powerpoint/2010/main" val="2927778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ítulo e tex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EA7E40-284B-826F-0997-69B4301A8780}"/>
              </a:ext>
            </a:extLst>
          </p:cNvPr>
          <p:cNvSpPr>
            <a:spLocks noGrp="1"/>
          </p:cNvSpPr>
          <p:nvPr>
            <p:ph type="title"/>
          </p:nvPr>
        </p:nvSpPr>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FA533785-9793-11B0-6F5F-FDDCBE865AA6}"/>
              </a:ext>
            </a:extLst>
          </p:cNvPr>
          <p:cNvSpPr>
            <a:spLocks noGrp="1"/>
          </p:cNvSpPr>
          <p:nvPr>
            <p:ph type="body"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69E90ED-4FE3-D64D-C2BF-952404DF08FA}"/>
              </a:ext>
            </a:extLst>
          </p:cNvPr>
          <p:cNvSpPr>
            <a:spLocks noGrp="1"/>
          </p:cNvSpPr>
          <p:nvPr>
            <p:ph type="dt" sz="half" idx="10"/>
          </p:nvPr>
        </p:nvSpPr>
        <p:spPr/>
        <p:txBody>
          <a:bodyPr/>
          <a:lstStyle/>
          <a:p>
            <a:fld id="{8CB49629-95E8-4F19-8AB1-1405CC89F97C}" type="datetimeFigureOut">
              <a:rPr lang="pt-BR" smtClean="0"/>
              <a:t>13/08/2024</a:t>
            </a:fld>
            <a:endParaRPr lang="pt-BR"/>
          </a:p>
        </p:txBody>
      </p:sp>
      <p:sp>
        <p:nvSpPr>
          <p:cNvPr id="5" name="Espaço Reservado para Rodapé 4">
            <a:extLst>
              <a:ext uri="{FF2B5EF4-FFF2-40B4-BE49-F238E27FC236}">
                <a16:creationId xmlns:a16="http://schemas.microsoft.com/office/drawing/2014/main" id="{4971C106-E79C-E1FD-51FF-1066FA39C8B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BFB2FA8-A6B7-5D9F-5A51-E27B63BD5797}"/>
              </a:ext>
            </a:extLst>
          </p:cNvPr>
          <p:cNvSpPr>
            <a:spLocks noGrp="1"/>
          </p:cNvSpPr>
          <p:nvPr>
            <p:ph type="sldNum" sz="quarter" idx="12"/>
          </p:nvPr>
        </p:nvSpPr>
        <p:spPr/>
        <p:txBody>
          <a:bodyPr/>
          <a:lstStyle/>
          <a:p>
            <a:fld id="{AE327BB4-DD55-4CAE-AB18-98EB420545B7}" type="slidenum">
              <a:rPr lang="pt-BR" smtClean="0"/>
              <a:t>‹nº›</a:t>
            </a:fld>
            <a:endParaRPr lang="pt-BR"/>
          </a:p>
        </p:txBody>
      </p:sp>
    </p:spTree>
    <p:extLst>
      <p:ext uri="{BB962C8B-B14F-4D97-AF65-F5344CB8AC3E}">
        <p14:creationId xmlns:p14="http://schemas.microsoft.com/office/powerpoint/2010/main" val="1851841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859B6F-2389-025B-8797-F80DB987F6E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C0A749C-4D20-68DA-C6E6-7F80BE95A66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60B7A98-E997-FC4D-2057-DF98CAA6AF4C}"/>
              </a:ext>
            </a:extLst>
          </p:cNvPr>
          <p:cNvSpPr>
            <a:spLocks noGrp="1"/>
          </p:cNvSpPr>
          <p:nvPr>
            <p:ph type="dt" sz="half" idx="10"/>
          </p:nvPr>
        </p:nvSpPr>
        <p:spPr/>
        <p:txBody>
          <a:bodyPr/>
          <a:lstStyle/>
          <a:p>
            <a:fld id="{281435FB-0611-4B94-8DEC-47DA798F86F5}" type="datetimeFigureOut">
              <a:rPr lang="pt-BR" smtClean="0"/>
              <a:t>13/08/2024</a:t>
            </a:fld>
            <a:endParaRPr lang="pt-BR"/>
          </a:p>
        </p:txBody>
      </p:sp>
      <p:sp>
        <p:nvSpPr>
          <p:cNvPr id="5" name="Espaço Reservado para Rodapé 4">
            <a:extLst>
              <a:ext uri="{FF2B5EF4-FFF2-40B4-BE49-F238E27FC236}">
                <a16:creationId xmlns:a16="http://schemas.microsoft.com/office/drawing/2014/main" id="{03B10AFF-5A9C-65FA-28D3-C6AD9030E1D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4E41A3E-CC21-4AE3-BBF4-67871264CAC1}"/>
              </a:ext>
            </a:extLst>
          </p:cNvPr>
          <p:cNvSpPr>
            <a:spLocks noGrp="1"/>
          </p:cNvSpPr>
          <p:nvPr>
            <p:ph type="sldNum" sz="quarter" idx="12"/>
          </p:nvPr>
        </p:nvSpPr>
        <p:spPr/>
        <p:txBody>
          <a:bodyPr/>
          <a:lstStyle/>
          <a:p>
            <a:fld id="{984FE219-EEC9-4110-9958-D61765602AAA}" type="slidenum">
              <a:rPr lang="pt-BR" smtClean="0"/>
              <a:t>‹nº›</a:t>
            </a:fld>
            <a:endParaRPr lang="pt-BR"/>
          </a:p>
        </p:txBody>
      </p:sp>
    </p:spTree>
    <p:extLst>
      <p:ext uri="{BB962C8B-B14F-4D97-AF65-F5344CB8AC3E}">
        <p14:creationId xmlns:p14="http://schemas.microsoft.com/office/powerpoint/2010/main" val="3745082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5DEE2A-DB8A-04D3-66C1-5416B12C8DBA}"/>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8C082C54-EC57-ED85-34F9-F84FE09621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4994A232-18FF-ED5F-43E9-E2FF7C28E643}"/>
              </a:ext>
            </a:extLst>
          </p:cNvPr>
          <p:cNvSpPr>
            <a:spLocks noGrp="1"/>
          </p:cNvSpPr>
          <p:nvPr>
            <p:ph type="dt" sz="half" idx="10"/>
          </p:nvPr>
        </p:nvSpPr>
        <p:spPr/>
        <p:txBody>
          <a:bodyPr/>
          <a:lstStyle/>
          <a:p>
            <a:fld id="{281435FB-0611-4B94-8DEC-47DA798F86F5}" type="datetimeFigureOut">
              <a:rPr lang="pt-BR" smtClean="0"/>
              <a:t>13/08/2024</a:t>
            </a:fld>
            <a:endParaRPr lang="pt-BR"/>
          </a:p>
        </p:txBody>
      </p:sp>
      <p:sp>
        <p:nvSpPr>
          <p:cNvPr id="5" name="Espaço Reservado para Rodapé 4">
            <a:extLst>
              <a:ext uri="{FF2B5EF4-FFF2-40B4-BE49-F238E27FC236}">
                <a16:creationId xmlns:a16="http://schemas.microsoft.com/office/drawing/2014/main" id="{DEE8B612-8A12-6C67-C833-2528621F06D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7A3F3D1-9490-BB40-2D9E-23F382724A9E}"/>
              </a:ext>
            </a:extLst>
          </p:cNvPr>
          <p:cNvSpPr>
            <a:spLocks noGrp="1"/>
          </p:cNvSpPr>
          <p:nvPr>
            <p:ph type="sldNum" sz="quarter" idx="12"/>
          </p:nvPr>
        </p:nvSpPr>
        <p:spPr/>
        <p:txBody>
          <a:bodyPr/>
          <a:lstStyle/>
          <a:p>
            <a:fld id="{984FE219-EEC9-4110-9958-D61765602AAA}" type="slidenum">
              <a:rPr lang="pt-BR" smtClean="0"/>
              <a:t>‹nº›</a:t>
            </a:fld>
            <a:endParaRPr lang="pt-BR"/>
          </a:p>
        </p:txBody>
      </p:sp>
    </p:spTree>
    <p:extLst>
      <p:ext uri="{BB962C8B-B14F-4D97-AF65-F5344CB8AC3E}">
        <p14:creationId xmlns:p14="http://schemas.microsoft.com/office/powerpoint/2010/main" val="4069475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D66079-75E7-0BE0-F558-C8EE468BB2AF}"/>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DA396C0-28F4-021F-C6A1-24DA05F4FC0D}"/>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AEBE664B-F046-B771-ECBF-D9DFB5014204}"/>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41511726-2296-FC7F-5B7F-0815954314C7}"/>
              </a:ext>
            </a:extLst>
          </p:cNvPr>
          <p:cNvSpPr>
            <a:spLocks noGrp="1"/>
          </p:cNvSpPr>
          <p:nvPr>
            <p:ph type="dt" sz="half" idx="10"/>
          </p:nvPr>
        </p:nvSpPr>
        <p:spPr/>
        <p:txBody>
          <a:bodyPr/>
          <a:lstStyle/>
          <a:p>
            <a:fld id="{281435FB-0611-4B94-8DEC-47DA798F86F5}" type="datetimeFigureOut">
              <a:rPr lang="pt-BR" smtClean="0"/>
              <a:t>13/08/2024</a:t>
            </a:fld>
            <a:endParaRPr lang="pt-BR"/>
          </a:p>
        </p:txBody>
      </p:sp>
      <p:sp>
        <p:nvSpPr>
          <p:cNvPr id="6" name="Espaço Reservado para Rodapé 5">
            <a:extLst>
              <a:ext uri="{FF2B5EF4-FFF2-40B4-BE49-F238E27FC236}">
                <a16:creationId xmlns:a16="http://schemas.microsoft.com/office/drawing/2014/main" id="{013130F0-DB2D-94D8-DE5B-6B6A4DA4CA85}"/>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D6C803AF-11E8-D9E7-1076-574483A568F3}"/>
              </a:ext>
            </a:extLst>
          </p:cNvPr>
          <p:cNvSpPr>
            <a:spLocks noGrp="1"/>
          </p:cNvSpPr>
          <p:nvPr>
            <p:ph type="sldNum" sz="quarter" idx="12"/>
          </p:nvPr>
        </p:nvSpPr>
        <p:spPr/>
        <p:txBody>
          <a:bodyPr/>
          <a:lstStyle/>
          <a:p>
            <a:fld id="{984FE219-EEC9-4110-9958-D61765602AAA}" type="slidenum">
              <a:rPr lang="pt-BR" smtClean="0"/>
              <a:t>‹nº›</a:t>
            </a:fld>
            <a:endParaRPr lang="pt-BR"/>
          </a:p>
        </p:txBody>
      </p:sp>
    </p:spTree>
    <p:extLst>
      <p:ext uri="{BB962C8B-B14F-4D97-AF65-F5344CB8AC3E}">
        <p14:creationId xmlns:p14="http://schemas.microsoft.com/office/powerpoint/2010/main" val="3125791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D4D2FD-E432-BF26-230F-1788646D843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D0729CD-5564-1C95-E06C-6E54EAD4B5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7CED0725-ADDD-333F-2CFA-6BC14780A2C3}"/>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26F62BC6-80AC-3054-9752-6A35C5665E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C3DE7AC-CED3-1681-9842-B894E5F7BEB6}"/>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5366DA46-B59A-1942-6C86-942D9E430A4D}"/>
              </a:ext>
            </a:extLst>
          </p:cNvPr>
          <p:cNvSpPr>
            <a:spLocks noGrp="1"/>
          </p:cNvSpPr>
          <p:nvPr>
            <p:ph type="dt" sz="half" idx="10"/>
          </p:nvPr>
        </p:nvSpPr>
        <p:spPr/>
        <p:txBody>
          <a:bodyPr/>
          <a:lstStyle/>
          <a:p>
            <a:fld id="{281435FB-0611-4B94-8DEC-47DA798F86F5}" type="datetimeFigureOut">
              <a:rPr lang="pt-BR" smtClean="0"/>
              <a:t>13/08/2024</a:t>
            </a:fld>
            <a:endParaRPr lang="pt-BR"/>
          </a:p>
        </p:txBody>
      </p:sp>
      <p:sp>
        <p:nvSpPr>
          <p:cNvPr id="8" name="Espaço Reservado para Rodapé 7">
            <a:extLst>
              <a:ext uri="{FF2B5EF4-FFF2-40B4-BE49-F238E27FC236}">
                <a16:creationId xmlns:a16="http://schemas.microsoft.com/office/drawing/2014/main" id="{C441874B-A9E0-062B-37B5-28A169208F62}"/>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62E0EEB7-A05D-6398-3167-6F9F3948ECC2}"/>
              </a:ext>
            </a:extLst>
          </p:cNvPr>
          <p:cNvSpPr>
            <a:spLocks noGrp="1"/>
          </p:cNvSpPr>
          <p:nvPr>
            <p:ph type="sldNum" sz="quarter" idx="12"/>
          </p:nvPr>
        </p:nvSpPr>
        <p:spPr/>
        <p:txBody>
          <a:bodyPr/>
          <a:lstStyle/>
          <a:p>
            <a:fld id="{984FE219-EEC9-4110-9958-D61765602AAA}" type="slidenum">
              <a:rPr lang="pt-BR" smtClean="0"/>
              <a:t>‹nº›</a:t>
            </a:fld>
            <a:endParaRPr lang="pt-BR"/>
          </a:p>
        </p:txBody>
      </p:sp>
    </p:spTree>
    <p:extLst>
      <p:ext uri="{BB962C8B-B14F-4D97-AF65-F5344CB8AC3E}">
        <p14:creationId xmlns:p14="http://schemas.microsoft.com/office/powerpoint/2010/main" val="1264636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F18BA8-8EF4-BA58-3257-65633C01AF87}"/>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FA5E3B2A-99C3-375D-F911-8991B1F06016}"/>
              </a:ext>
            </a:extLst>
          </p:cNvPr>
          <p:cNvSpPr>
            <a:spLocks noGrp="1"/>
          </p:cNvSpPr>
          <p:nvPr>
            <p:ph type="dt" sz="half" idx="10"/>
          </p:nvPr>
        </p:nvSpPr>
        <p:spPr/>
        <p:txBody>
          <a:bodyPr/>
          <a:lstStyle/>
          <a:p>
            <a:fld id="{281435FB-0611-4B94-8DEC-47DA798F86F5}" type="datetimeFigureOut">
              <a:rPr lang="pt-BR" smtClean="0"/>
              <a:t>13/08/2024</a:t>
            </a:fld>
            <a:endParaRPr lang="pt-BR"/>
          </a:p>
        </p:txBody>
      </p:sp>
      <p:sp>
        <p:nvSpPr>
          <p:cNvPr id="4" name="Espaço Reservado para Rodapé 3">
            <a:extLst>
              <a:ext uri="{FF2B5EF4-FFF2-40B4-BE49-F238E27FC236}">
                <a16:creationId xmlns:a16="http://schemas.microsoft.com/office/drawing/2014/main" id="{36F89346-AB1F-99C4-7DE8-6432AC58C7C2}"/>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99090E65-EFFC-5E80-BB2B-FAAA17AD0EA6}"/>
              </a:ext>
            </a:extLst>
          </p:cNvPr>
          <p:cNvSpPr>
            <a:spLocks noGrp="1"/>
          </p:cNvSpPr>
          <p:nvPr>
            <p:ph type="sldNum" sz="quarter" idx="12"/>
          </p:nvPr>
        </p:nvSpPr>
        <p:spPr/>
        <p:txBody>
          <a:bodyPr/>
          <a:lstStyle/>
          <a:p>
            <a:fld id="{984FE219-EEC9-4110-9958-D61765602AAA}" type="slidenum">
              <a:rPr lang="pt-BR" smtClean="0"/>
              <a:t>‹nº›</a:t>
            </a:fld>
            <a:endParaRPr lang="pt-BR"/>
          </a:p>
        </p:txBody>
      </p:sp>
    </p:spTree>
    <p:extLst>
      <p:ext uri="{BB962C8B-B14F-4D97-AF65-F5344CB8AC3E}">
        <p14:creationId xmlns:p14="http://schemas.microsoft.com/office/powerpoint/2010/main" val="4281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293AAB5F-489D-8597-B20E-A8B224C3851D}"/>
              </a:ext>
            </a:extLst>
          </p:cNvPr>
          <p:cNvSpPr>
            <a:spLocks noGrp="1"/>
          </p:cNvSpPr>
          <p:nvPr>
            <p:ph type="dt" sz="half" idx="10"/>
          </p:nvPr>
        </p:nvSpPr>
        <p:spPr/>
        <p:txBody>
          <a:bodyPr/>
          <a:lstStyle/>
          <a:p>
            <a:fld id="{281435FB-0611-4B94-8DEC-47DA798F86F5}" type="datetimeFigureOut">
              <a:rPr lang="pt-BR" smtClean="0"/>
              <a:t>13/08/2024</a:t>
            </a:fld>
            <a:endParaRPr lang="pt-BR"/>
          </a:p>
        </p:txBody>
      </p:sp>
      <p:sp>
        <p:nvSpPr>
          <p:cNvPr id="3" name="Espaço Reservado para Rodapé 2">
            <a:extLst>
              <a:ext uri="{FF2B5EF4-FFF2-40B4-BE49-F238E27FC236}">
                <a16:creationId xmlns:a16="http://schemas.microsoft.com/office/drawing/2014/main" id="{330CDA95-9561-AD44-AC25-A51E29351445}"/>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0B0303DB-302C-01DB-7138-0ECF3CDE0A80}"/>
              </a:ext>
            </a:extLst>
          </p:cNvPr>
          <p:cNvSpPr>
            <a:spLocks noGrp="1"/>
          </p:cNvSpPr>
          <p:nvPr>
            <p:ph type="sldNum" sz="quarter" idx="12"/>
          </p:nvPr>
        </p:nvSpPr>
        <p:spPr/>
        <p:txBody>
          <a:bodyPr/>
          <a:lstStyle/>
          <a:p>
            <a:fld id="{984FE219-EEC9-4110-9958-D61765602AAA}" type="slidenum">
              <a:rPr lang="pt-BR" smtClean="0"/>
              <a:t>‹nº›</a:t>
            </a:fld>
            <a:endParaRPr lang="pt-BR"/>
          </a:p>
        </p:txBody>
      </p:sp>
    </p:spTree>
    <p:extLst>
      <p:ext uri="{BB962C8B-B14F-4D97-AF65-F5344CB8AC3E}">
        <p14:creationId xmlns:p14="http://schemas.microsoft.com/office/powerpoint/2010/main" val="874707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5AE9D2-9813-D286-1E37-92B1CC1E092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AB4A847-EF25-C99B-C6AF-EA465B2B40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0D1EDCF-33B7-37D7-F105-465192FEDC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71B5E51-CC1E-C581-DB76-ACD469E7B983}"/>
              </a:ext>
            </a:extLst>
          </p:cNvPr>
          <p:cNvSpPr>
            <a:spLocks noGrp="1"/>
          </p:cNvSpPr>
          <p:nvPr>
            <p:ph type="dt" sz="half" idx="10"/>
          </p:nvPr>
        </p:nvSpPr>
        <p:spPr/>
        <p:txBody>
          <a:bodyPr/>
          <a:lstStyle/>
          <a:p>
            <a:fld id="{281435FB-0611-4B94-8DEC-47DA798F86F5}" type="datetimeFigureOut">
              <a:rPr lang="pt-BR" smtClean="0"/>
              <a:t>13/08/2024</a:t>
            </a:fld>
            <a:endParaRPr lang="pt-BR"/>
          </a:p>
        </p:txBody>
      </p:sp>
      <p:sp>
        <p:nvSpPr>
          <p:cNvPr id="6" name="Espaço Reservado para Rodapé 5">
            <a:extLst>
              <a:ext uri="{FF2B5EF4-FFF2-40B4-BE49-F238E27FC236}">
                <a16:creationId xmlns:a16="http://schemas.microsoft.com/office/drawing/2014/main" id="{898F4A96-39F4-95B5-FD46-CD3C5B6658D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28CB4B6-4B6F-AAF3-30D0-674DB231B567}"/>
              </a:ext>
            </a:extLst>
          </p:cNvPr>
          <p:cNvSpPr>
            <a:spLocks noGrp="1"/>
          </p:cNvSpPr>
          <p:nvPr>
            <p:ph type="sldNum" sz="quarter" idx="12"/>
          </p:nvPr>
        </p:nvSpPr>
        <p:spPr/>
        <p:txBody>
          <a:bodyPr/>
          <a:lstStyle/>
          <a:p>
            <a:fld id="{984FE219-EEC9-4110-9958-D61765602AAA}" type="slidenum">
              <a:rPr lang="pt-BR" smtClean="0"/>
              <a:t>‹nº›</a:t>
            </a:fld>
            <a:endParaRPr lang="pt-BR"/>
          </a:p>
        </p:txBody>
      </p:sp>
    </p:spTree>
    <p:extLst>
      <p:ext uri="{BB962C8B-B14F-4D97-AF65-F5344CB8AC3E}">
        <p14:creationId xmlns:p14="http://schemas.microsoft.com/office/powerpoint/2010/main" val="161434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8EDEE2-A1B6-7FA9-EB25-5D89054B35B1}"/>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18CE931-FFC8-C5B0-47B8-AE75B0C4D5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5B80649-37D6-2FE3-8A0A-CC2258C7F6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3EDB523-C940-95C9-DEDE-B6AA3A5CB08F}"/>
              </a:ext>
            </a:extLst>
          </p:cNvPr>
          <p:cNvSpPr>
            <a:spLocks noGrp="1"/>
          </p:cNvSpPr>
          <p:nvPr>
            <p:ph type="dt" sz="half" idx="10"/>
          </p:nvPr>
        </p:nvSpPr>
        <p:spPr/>
        <p:txBody>
          <a:bodyPr/>
          <a:lstStyle/>
          <a:p>
            <a:fld id="{281435FB-0611-4B94-8DEC-47DA798F86F5}" type="datetimeFigureOut">
              <a:rPr lang="pt-BR" smtClean="0"/>
              <a:t>13/08/2024</a:t>
            </a:fld>
            <a:endParaRPr lang="pt-BR"/>
          </a:p>
        </p:txBody>
      </p:sp>
      <p:sp>
        <p:nvSpPr>
          <p:cNvPr id="6" name="Espaço Reservado para Rodapé 5">
            <a:extLst>
              <a:ext uri="{FF2B5EF4-FFF2-40B4-BE49-F238E27FC236}">
                <a16:creationId xmlns:a16="http://schemas.microsoft.com/office/drawing/2014/main" id="{E0245358-814A-BE86-489A-42304B9B7A0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471F4DB-245D-6771-55D8-8E4D92B89B92}"/>
              </a:ext>
            </a:extLst>
          </p:cNvPr>
          <p:cNvSpPr>
            <a:spLocks noGrp="1"/>
          </p:cNvSpPr>
          <p:nvPr>
            <p:ph type="sldNum" sz="quarter" idx="12"/>
          </p:nvPr>
        </p:nvSpPr>
        <p:spPr/>
        <p:txBody>
          <a:bodyPr/>
          <a:lstStyle/>
          <a:p>
            <a:fld id="{984FE219-EEC9-4110-9958-D61765602AAA}" type="slidenum">
              <a:rPr lang="pt-BR" smtClean="0"/>
              <a:t>‹nº›</a:t>
            </a:fld>
            <a:endParaRPr lang="pt-BR"/>
          </a:p>
        </p:txBody>
      </p:sp>
    </p:spTree>
    <p:extLst>
      <p:ext uri="{BB962C8B-B14F-4D97-AF65-F5344CB8AC3E}">
        <p14:creationId xmlns:p14="http://schemas.microsoft.com/office/powerpoint/2010/main" val="3738819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8E913E9B-5959-5F0D-16F0-100FDFA87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A941B278-90A1-C729-4AEB-A451F21A19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F21DD3F-ED85-EDD6-78DD-0A8074EB0C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1435FB-0611-4B94-8DEC-47DA798F86F5}" type="datetimeFigureOut">
              <a:rPr lang="pt-BR" smtClean="0"/>
              <a:t>13/08/2024</a:t>
            </a:fld>
            <a:endParaRPr lang="pt-BR"/>
          </a:p>
        </p:txBody>
      </p:sp>
      <p:sp>
        <p:nvSpPr>
          <p:cNvPr id="5" name="Espaço Reservado para Rodapé 4">
            <a:extLst>
              <a:ext uri="{FF2B5EF4-FFF2-40B4-BE49-F238E27FC236}">
                <a16:creationId xmlns:a16="http://schemas.microsoft.com/office/drawing/2014/main" id="{49EA645A-8D6A-93BB-7675-581AEC9524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E1E9ADA-F353-F94B-14D6-F8A8B7E97A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FE219-EEC9-4110-9958-D61765602AAA}" type="slidenum">
              <a:rPr lang="pt-BR" smtClean="0"/>
              <a:t>‹nº›</a:t>
            </a:fld>
            <a:endParaRPr lang="pt-BR"/>
          </a:p>
        </p:txBody>
      </p:sp>
    </p:spTree>
    <p:extLst>
      <p:ext uri="{BB962C8B-B14F-4D97-AF65-F5344CB8AC3E}">
        <p14:creationId xmlns:p14="http://schemas.microsoft.com/office/powerpoint/2010/main" val="1354822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12.xml"/><Relationship Id="rId6" Type="http://schemas.openxmlformats.org/officeDocument/2006/relationships/hyperlink" Target="https://github.com/carloscelestino1" TargetMode="External"/><Relationship Id="rId5" Type="http://schemas.openxmlformats.org/officeDocument/2006/relationships/image" Target="../media/image3.png"/><Relationship Id="rId4" Type="http://schemas.openxmlformats.org/officeDocument/2006/relationships/hyperlink" Target="https://www.linkedin.com/in/carloscelestinosf1/"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pt.stackoverflow.com/questions/246881/qual-a-diferen%C3%A7a-entre-a-arquitetura-mvc-e-a-mtv-do-django" TargetMode="External"/><Relationship Id="rId4" Type="http://schemas.openxmlformats.org/officeDocument/2006/relationships/image" Target="../media/image23.emf"/></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hyperlink" Target="https://www.oracle.com/br/database/what-is-databas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carloscelestinosf1/" TargetMode="External"/><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4.jpeg"/><Relationship Id="rId5" Type="http://schemas.openxmlformats.org/officeDocument/2006/relationships/hyperlink" Target="https://github.com/carloscelestino1"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code.visualstudio.com/download" TargetMode="Externa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2.png"/><Relationship Id="rId4" Type="http://schemas.openxmlformats.org/officeDocument/2006/relationships/image" Target="../media/image33.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3.jpe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8" Type="http://schemas.openxmlformats.org/officeDocument/2006/relationships/hyperlink" Target="https://tutorial.djangogirls.org/pt/django_start_project/" TargetMode="External"/><Relationship Id="rId3" Type="http://schemas.openxmlformats.org/officeDocument/2006/relationships/image" Target="../media/image12.png"/><Relationship Id="rId7" Type="http://schemas.openxmlformats.org/officeDocument/2006/relationships/hyperlink" Target="https://tutorial.djangogirls.org/pt/django_urls/"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hyperlink" Target="http://blog.dunderlabs.com/serie-django-settings.html#:~:text=O%20settings.py%20nada%20mais,v%C3%A1riaveis%20de%20n%C3%ADvel%20de%20m%C3%B3dulo." TargetMode="External"/><Relationship Id="rId5" Type="http://schemas.openxmlformats.org/officeDocument/2006/relationships/hyperlink" Target="https://cursos.alura.com.br/forum/topico-arquivo-asgi-py-236340" TargetMode="External"/><Relationship Id="rId4" Type="http://schemas.openxmlformats.org/officeDocument/2006/relationships/image" Target="../media/image59.png"/><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3.png"/></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6.png"/><Relationship Id="rId4" Type="http://schemas.openxmlformats.org/officeDocument/2006/relationships/hyperlink" Target="https://developer.mozilla.org/pt-BR/docs/Learn/Server-side/Django/Model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0.png"/></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notesSlide" Target="../notesSlides/notesSlide58.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hyperlink" Target="https://github.com/signup?return_to=https%3A%2F%2Fgithub.com%2Fsignup%3Fref_cta%3DSign%2Bup%26ref_loc%3Dheader%2Blogged%2Bout%26ref_page%3D%252F%26source%3Dheader-home&amp;source=login"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3.gif"/></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76.gif"/></Relationships>
</file>

<file path=ppt/slides/_rels/slide7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4.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 TargetMode="External"/><Relationship Id="rId4" Type="http://schemas.openxmlformats.org/officeDocument/2006/relationships/image" Target="../media/image77.png"/></Relationships>
</file>

<file path=ppt/slides/_rels/slide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desktop.github.com/" TargetMode="External"/><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0.png"/></Relationships>
</file>

<file path=ppt/slides/_rels/slide7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2.png"/><Relationship Id="rId4" Type="http://schemas.openxmlformats.org/officeDocument/2006/relationships/image" Target="../media/image81.png"/></Relationships>
</file>

<file path=ppt/slides/_rels/slide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4.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0.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7.gif"/><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CE929480-8C78-E9B9-8DCC-C3CFE97794D1}"/>
              </a:ext>
            </a:extLst>
          </p:cNvPr>
          <p:cNvSpPr txBox="1"/>
          <p:nvPr/>
        </p:nvSpPr>
        <p:spPr>
          <a:xfrm>
            <a:off x="325626" y="3135716"/>
            <a:ext cx="7309685" cy="863577"/>
          </a:xfrm>
          <a:prstGeom prst="rect">
            <a:avLst/>
          </a:prstGeom>
        </p:spPr>
        <p:txBody>
          <a:bodyPr vert="horz" lIns="91440" tIns="45720" rIns="91440" bIns="45720" rtlCol="0" anchor="b">
            <a:normAutofit/>
          </a:bodyPr>
          <a:lstStyle/>
          <a:p>
            <a:pPr>
              <a:lnSpc>
                <a:spcPct val="90000"/>
              </a:lnSpc>
              <a:spcBef>
                <a:spcPct val="0"/>
              </a:spcBef>
              <a:spcAft>
                <a:spcPts val="600"/>
              </a:spcAft>
            </a:pPr>
            <a:r>
              <a:rPr lang="pt-BR" sz="3600" b="0" i="0" u="none" strike="noStrike" baseline="0" dirty="0">
                <a:solidFill>
                  <a:schemeClr val="tx1">
                    <a:lumMod val="65000"/>
                    <a:lumOff val="35000"/>
                  </a:schemeClr>
                </a:solidFill>
                <a:latin typeface="Amasis MT Pro Black" panose="02040A04050005020304" pitchFamily="18" charset="0"/>
                <a:ea typeface="+mj-ea"/>
                <a:cs typeface="+mj-cs"/>
              </a:rPr>
              <a:t>Desenvolvimento WEB</a:t>
            </a:r>
            <a:endParaRPr lang="pt-BR" sz="3600" dirty="0">
              <a:solidFill>
                <a:schemeClr val="tx1">
                  <a:lumMod val="65000"/>
                  <a:lumOff val="35000"/>
                </a:schemeClr>
              </a:solidFill>
              <a:latin typeface="Amasis MT Pro Black" panose="02040A04050005020304" pitchFamily="18" charset="0"/>
              <a:ea typeface="+mj-ea"/>
              <a:cs typeface="+mj-cs"/>
            </a:endParaRPr>
          </a:p>
        </p:txBody>
      </p:sp>
      <p:pic>
        <p:nvPicPr>
          <p:cNvPr id="8" name="Picture 7" descr="Script de ordenador en una pantalla">
            <a:extLst>
              <a:ext uri="{FF2B5EF4-FFF2-40B4-BE49-F238E27FC236}">
                <a16:creationId xmlns:a16="http://schemas.microsoft.com/office/drawing/2014/main" id="{0509F613-3BEE-C841-C388-E2AE9A28FA01}"/>
              </a:ext>
            </a:extLst>
          </p:cNvPr>
          <p:cNvPicPr>
            <a:picLocks noChangeAspect="1"/>
          </p:cNvPicPr>
          <p:nvPr/>
        </p:nvPicPr>
        <p:blipFill rotWithShape="1">
          <a:blip r:embed="rId2"/>
          <a:srcRect l="769" r="4119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1026" name="Picture 2">
            <a:extLst>
              <a:ext uri="{FF2B5EF4-FFF2-40B4-BE49-F238E27FC236}">
                <a16:creationId xmlns:a16="http://schemas.microsoft.com/office/drawing/2014/main" id="{87CC1D62-A8ED-A9E8-49C4-6F7F7E277E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823" y="910115"/>
            <a:ext cx="2025186" cy="1418415"/>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a:extLst>
              <a:ext uri="{FF2B5EF4-FFF2-40B4-BE49-F238E27FC236}">
                <a16:creationId xmlns:a16="http://schemas.microsoft.com/office/drawing/2014/main" id="{AB86A786-CBFD-EAB8-5A57-3B3825819525}"/>
              </a:ext>
            </a:extLst>
          </p:cNvPr>
          <p:cNvSpPr txBox="1"/>
          <p:nvPr/>
        </p:nvSpPr>
        <p:spPr>
          <a:xfrm>
            <a:off x="155504" y="5845201"/>
            <a:ext cx="6113720" cy="400110"/>
          </a:xfrm>
          <a:prstGeom prst="rect">
            <a:avLst/>
          </a:prstGeom>
          <a:noFill/>
        </p:spPr>
        <p:txBody>
          <a:bodyPr wrap="square">
            <a:spAutoFit/>
          </a:bodyPr>
          <a:lstStyle/>
          <a:p>
            <a:r>
              <a:rPr lang="pt-BR" sz="2000" b="1" dirty="0">
                <a:solidFill>
                  <a:srgbClr val="073763"/>
                </a:solidFill>
                <a:latin typeface="Calibri"/>
                <a:ea typeface="Calibri"/>
                <a:cs typeface="Calibri"/>
                <a:sym typeface="Calibri"/>
              </a:rPr>
              <a:t>Instrutor: Carlos Celestino</a:t>
            </a:r>
            <a:endParaRPr lang="pt-BR" sz="2000" dirty="0"/>
          </a:p>
        </p:txBody>
      </p:sp>
      <p:pic>
        <p:nvPicPr>
          <p:cNvPr id="2" name="Picture 2" descr="Tudo sobre LinkedIn - História e Notícias">
            <a:hlinkClick r:id="rId4"/>
            <a:extLst>
              <a:ext uri="{FF2B5EF4-FFF2-40B4-BE49-F238E27FC236}">
                <a16:creationId xmlns:a16="http://schemas.microsoft.com/office/drawing/2014/main" id="{A005BED9-02DB-45A8-40C1-463EF01B3B9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463" y="6351599"/>
            <a:ext cx="400111" cy="40011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GitHub - Apps on Google Play">
            <a:hlinkClick r:id="rId6"/>
            <a:extLst>
              <a:ext uri="{FF2B5EF4-FFF2-40B4-BE49-F238E27FC236}">
                <a16:creationId xmlns:a16="http://schemas.microsoft.com/office/drawing/2014/main" id="{775D9D5A-1434-D008-D7D1-0C94E8E43D7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82892" y="6351599"/>
            <a:ext cx="400111" cy="40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231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0" name="CaixaDeTexto 9">
            <a:extLst>
              <a:ext uri="{FF2B5EF4-FFF2-40B4-BE49-F238E27FC236}">
                <a16:creationId xmlns:a16="http://schemas.microsoft.com/office/drawing/2014/main" id="{5CEABD92-2828-C407-48A1-06386C60F6F9}"/>
              </a:ext>
            </a:extLst>
          </p:cNvPr>
          <p:cNvSpPr txBox="1"/>
          <p:nvPr/>
        </p:nvSpPr>
        <p:spPr>
          <a:xfrm>
            <a:off x="387875" y="325802"/>
            <a:ext cx="3004349" cy="646331"/>
          </a:xfrm>
          <a:prstGeom prst="rect">
            <a:avLst/>
          </a:prstGeom>
          <a:noFill/>
        </p:spPr>
        <p:txBody>
          <a:bodyPr wrap="none" rtlCol="0">
            <a:spAutoFit/>
          </a:bodyPr>
          <a:lstStyle/>
          <a:p>
            <a:r>
              <a:rPr lang="pt-BR" sz="3600" dirty="0"/>
              <a:t>DJANGO - WEB</a:t>
            </a:r>
          </a:p>
        </p:txBody>
      </p:sp>
      <p:sp>
        <p:nvSpPr>
          <p:cNvPr id="11" name="CaixaDeTexto 10">
            <a:extLst>
              <a:ext uri="{FF2B5EF4-FFF2-40B4-BE49-F238E27FC236}">
                <a16:creationId xmlns:a16="http://schemas.microsoft.com/office/drawing/2014/main" id="{2E46DBC8-5EB9-D70E-1A8D-291083C2754B}"/>
              </a:ext>
            </a:extLst>
          </p:cNvPr>
          <p:cNvSpPr txBox="1"/>
          <p:nvPr/>
        </p:nvSpPr>
        <p:spPr>
          <a:xfrm>
            <a:off x="1295400" y="2710643"/>
            <a:ext cx="10246285" cy="1200329"/>
          </a:xfrm>
          <a:prstGeom prst="rect">
            <a:avLst/>
          </a:prstGeom>
          <a:noFill/>
        </p:spPr>
        <p:txBody>
          <a:bodyPr wrap="square">
            <a:spAutoFit/>
          </a:bodyPr>
          <a:lstStyle/>
          <a:p>
            <a:r>
              <a:rPr lang="pt-BR" sz="3600" b="1" i="0" u="none" strike="noStrike" dirty="0">
                <a:solidFill>
                  <a:srgbClr val="274E13"/>
                </a:solidFill>
                <a:effectLst/>
                <a:latin typeface="Nunito" pitchFamily="2" charset="0"/>
              </a:rPr>
              <a:t>"Framework web para perfeccionistas com pequenos prazos"</a:t>
            </a:r>
            <a:endParaRPr lang="pt-BR" sz="3600" dirty="0"/>
          </a:p>
        </p:txBody>
      </p:sp>
      <p:sp>
        <p:nvSpPr>
          <p:cNvPr id="12" name="CaixaDeTexto 11">
            <a:extLst>
              <a:ext uri="{FF2B5EF4-FFF2-40B4-BE49-F238E27FC236}">
                <a16:creationId xmlns:a16="http://schemas.microsoft.com/office/drawing/2014/main" id="{E20DD3D1-610B-E852-F951-764E6AD41FCA}"/>
              </a:ext>
            </a:extLst>
          </p:cNvPr>
          <p:cNvSpPr txBox="1"/>
          <p:nvPr/>
        </p:nvSpPr>
        <p:spPr>
          <a:xfrm>
            <a:off x="3276600" y="1541306"/>
            <a:ext cx="6096000" cy="1200329"/>
          </a:xfrm>
          <a:prstGeom prst="rect">
            <a:avLst/>
          </a:prstGeom>
          <a:noFill/>
        </p:spPr>
        <p:txBody>
          <a:bodyPr wrap="square">
            <a:spAutoFit/>
          </a:bodyPr>
          <a:lstStyle/>
          <a:p>
            <a:pPr rtl="0" fontAlgn="base">
              <a:spcBef>
                <a:spcPts val="0"/>
              </a:spcBef>
              <a:spcAft>
                <a:spcPts val="0"/>
              </a:spcAft>
            </a:pPr>
            <a:r>
              <a:rPr lang="pt-BR" sz="3600" b="1" i="0" u="none" strike="noStrike" dirty="0">
                <a:solidFill>
                  <a:srgbClr val="666666"/>
                </a:solidFill>
                <a:effectLst/>
                <a:latin typeface="Nunito" pitchFamily="2" charset="0"/>
              </a:rPr>
              <a:t>Filosofia do Django</a:t>
            </a:r>
          </a:p>
          <a:p>
            <a:br>
              <a:rPr lang="pt-BR" dirty="0"/>
            </a:br>
            <a:endParaRPr lang="pt-BR" dirty="0"/>
          </a:p>
        </p:txBody>
      </p:sp>
      <p:pic>
        <p:nvPicPr>
          <p:cNvPr id="2" name="Picture 2">
            <a:extLst>
              <a:ext uri="{FF2B5EF4-FFF2-40B4-BE49-F238E27FC236}">
                <a16:creationId xmlns:a16="http://schemas.microsoft.com/office/drawing/2014/main" id="{5E21DBA9-2B4E-C6D4-4E53-65332DD1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075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0" name="CaixaDeTexto 9">
            <a:extLst>
              <a:ext uri="{FF2B5EF4-FFF2-40B4-BE49-F238E27FC236}">
                <a16:creationId xmlns:a16="http://schemas.microsoft.com/office/drawing/2014/main" id="{5CEABD92-2828-C407-48A1-06386C60F6F9}"/>
              </a:ext>
            </a:extLst>
          </p:cNvPr>
          <p:cNvSpPr txBox="1"/>
          <p:nvPr/>
        </p:nvSpPr>
        <p:spPr>
          <a:xfrm>
            <a:off x="387875" y="325802"/>
            <a:ext cx="3004349" cy="646331"/>
          </a:xfrm>
          <a:prstGeom prst="rect">
            <a:avLst/>
          </a:prstGeom>
          <a:noFill/>
        </p:spPr>
        <p:txBody>
          <a:bodyPr wrap="none" rtlCol="0">
            <a:spAutoFit/>
          </a:bodyPr>
          <a:lstStyle/>
          <a:p>
            <a:r>
              <a:rPr lang="pt-BR" sz="3600" dirty="0"/>
              <a:t>DJANGO - WEB</a:t>
            </a:r>
          </a:p>
        </p:txBody>
      </p:sp>
      <p:sp>
        <p:nvSpPr>
          <p:cNvPr id="14" name="CaixaDeTexto 13">
            <a:extLst>
              <a:ext uri="{FF2B5EF4-FFF2-40B4-BE49-F238E27FC236}">
                <a16:creationId xmlns:a16="http://schemas.microsoft.com/office/drawing/2014/main" id="{4623E65E-F1F9-E476-8E6A-F6F606B5A0C3}"/>
              </a:ext>
            </a:extLst>
          </p:cNvPr>
          <p:cNvSpPr txBox="1"/>
          <p:nvPr/>
        </p:nvSpPr>
        <p:spPr>
          <a:xfrm>
            <a:off x="-906425" y="1894249"/>
            <a:ext cx="6097772" cy="1115690"/>
          </a:xfrm>
          <a:prstGeom prst="rect">
            <a:avLst/>
          </a:prstGeom>
          <a:noFill/>
        </p:spPr>
        <p:txBody>
          <a:bodyPr wrap="square">
            <a:spAutoFit/>
          </a:bodyPr>
          <a:lstStyle/>
          <a:p>
            <a:pPr rtl="0">
              <a:spcBef>
                <a:spcPts val="0"/>
              </a:spcBef>
              <a:spcAft>
                <a:spcPts val="1200"/>
              </a:spcAft>
            </a:pPr>
            <a:r>
              <a:rPr lang="pt-BR" sz="2050" b="0" i="0" u="none" strike="noStrike" dirty="0">
                <a:solidFill>
                  <a:srgbClr val="233A44"/>
                </a:solidFill>
                <a:effectLst/>
                <a:latin typeface="Nunito" pitchFamily="2" charset="0"/>
              </a:rPr>
              <a:t> </a:t>
            </a:r>
            <a:endParaRPr lang="pt-BR" b="0" dirty="0">
              <a:effectLst/>
            </a:endParaRPr>
          </a:p>
          <a:p>
            <a:br>
              <a:rPr lang="pt-BR" dirty="0"/>
            </a:br>
            <a:endParaRPr lang="pt-BR" dirty="0"/>
          </a:p>
        </p:txBody>
      </p:sp>
      <p:pic>
        <p:nvPicPr>
          <p:cNvPr id="1026" name="Picture 2">
            <a:extLst>
              <a:ext uri="{FF2B5EF4-FFF2-40B4-BE49-F238E27FC236}">
                <a16:creationId xmlns:a16="http://schemas.microsoft.com/office/drawing/2014/main" id="{BCECA0FA-01E4-87FA-5E1B-039148D04F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9114" y="1475782"/>
            <a:ext cx="234315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24EF3E2-35BE-231C-8EE0-BB23BB2BB8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3761" y="114471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D740089-68D2-9131-D77A-B78BCD5A72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5981" y="945385"/>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5F47CD3-D197-182E-4705-5B00A3683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75" y="417794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561B286-E549-1E25-01D4-D698478119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8757" y="3958615"/>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9C49B9E-86EB-0DAD-4EEA-23810F00F8B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02233" y="391315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E2D7D827-5FA4-D85C-F961-85BCC729E66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01780" y="356575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8BA5AD1-0935-1D3D-C809-228BF0B1EF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CBD2AFDB-A43B-6DDD-14AB-4D2FD934D7D3}"/>
              </a:ext>
            </a:extLst>
          </p:cNvPr>
          <p:cNvPicPr>
            <a:picLocks noChangeAspect="1"/>
          </p:cNvPicPr>
          <p:nvPr/>
        </p:nvPicPr>
        <p:blipFill>
          <a:blip r:embed="rId4"/>
          <a:stretch>
            <a:fillRect/>
          </a:stretch>
        </p:blipFill>
        <p:spPr>
          <a:xfrm>
            <a:off x="5908546" y="945385"/>
            <a:ext cx="5301822" cy="5155737"/>
          </a:xfrm>
          <a:prstGeom prst="rect">
            <a:avLst/>
          </a:prstGeom>
        </p:spPr>
      </p:pic>
      <p:sp>
        <p:nvSpPr>
          <p:cNvPr id="12" name="CaixaDeTexto 11">
            <a:extLst>
              <a:ext uri="{FF2B5EF4-FFF2-40B4-BE49-F238E27FC236}">
                <a16:creationId xmlns:a16="http://schemas.microsoft.com/office/drawing/2014/main" id="{014FEF23-BFAE-80F8-4720-39707922DB46}"/>
              </a:ext>
            </a:extLst>
          </p:cNvPr>
          <p:cNvSpPr txBox="1"/>
          <p:nvPr/>
        </p:nvSpPr>
        <p:spPr>
          <a:xfrm>
            <a:off x="959833" y="1651908"/>
            <a:ext cx="6094206" cy="2031325"/>
          </a:xfrm>
          <a:prstGeom prst="rect">
            <a:avLst/>
          </a:prstGeom>
          <a:noFill/>
        </p:spPr>
        <p:txBody>
          <a:bodyPr wrap="square">
            <a:spAutoFit/>
          </a:bodyPr>
          <a:lstStyle/>
          <a:p>
            <a:r>
              <a:rPr lang="pt-BR" sz="1800" b="0" i="0" u="none" strike="noStrike" baseline="0" dirty="0">
                <a:solidFill>
                  <a:srgbClr val="3E464F"/>
                </a:solidFill>
                <a:latin typeface="Droid Serif"/>
              </a:rPr>
              <a:t>O Django é dividido em </a:t>
            </a:r>
            <a:r>
              <a:rPr lang="pt-BR" sz="1800" b="1" i="0" u="none" strike="noStrike" baseline="0" dirty="0">
                <a:solidFill>
                  <a:srgbClr val="3E464F"/>
                </a:solidFill>
                <a:latin typeface="Droid Serif,Bold"/>
              </a:rPr>
              <a:t>três camadas</a:t>
            </a:r>
            <a:r>
              <a:rPr lang="pt-BR" sz="1800" b="0" i="0" u="none" strike="noStrike" baseline="0" dirty="0">
                <a:solidFill>
                  <a:srgbClr val="3E464F"/>
                </a:solidFill>
                <a:latin typeface="Droid Serif"/>
              </a:rPr>
              <a:t>:</a:t>
            </a:r>
          </a:p>
          <a:p>
            <a:endParaRPr lang="pt-BR" dirty="0">
              <a:solidFill>
                <a:srgbClr val="3E464F"/>
              </a:solidFill>
              <a:latin typeface="Droid Serif"/>
            </a:endParaRPr>
          </a:p>
          <a:p>
            <a:pPr marL="285750" indent="-285750" algn="l">
              <a:buFont typeface="Symbol" panose="05050102010706020507" pitchFamily="18" charset="2"/>
              <a:buChar char="·"/>
            </a:pPr>
            <a:r>
              <a:rPr lang="pt-BR" sz="1800" b="0" i="0" u="none" strike="noStrike" baseline="0" dirty="0">
                <a:solidFill>
                  <a:srgbClr val="3E464F"/>
                </a:solidFill>
                <a:latin typeface="Droid Serif"/>
              </a:rPr>
              <a:t>A Camada de </a:t>
            </a:r>
            <a:r>
              <a:rPr lang="pt-BR" sz="1800" b="1" i="0" u="none" strike="noStrike" baseline="0" dirty="0">
                <a:solidFill>
                  <a:srgbClr val="3E464F"/>
                </a:solidFill>
                <a:latin typeface="Droid Serif,Bold"/>
              </a:rPr>
              <a:t>Models</a:t>
            </a:r>
            <a:r>
              <a:rPr lang="pt-BR" sz="1800" b="0" i="0" u="none" strike="noStrike" baseline="0" dirty="0">
                <a:solidFill>
                  <a:srgbClr val="3E464F"/>
                </a:solidFill>
                <a:latin typeface="Droid Serif"/>
              </a:rPr>
              <a:t>.</a:t>
            </a:r>
          </a:p>
          <a:p>
            <a:pPr marL="285750" indent="-285750" algn="l">
              <a:buFont typeface="Symbol" panose="05050102010706020507" pitchFamily="18" charset="2"/>
              <a:buChar char="·"/>
            </a:pPr>
            <a:endParaRPr lang="pt-BR" sz="1800" b="0" i="0" u="none" strike="noStrike" baseline="0" dirty="0">
              <a:solidFill>
                <a:srgbClr val="3E464F"/>
              </a:solidFill>
              <a:latin typeface="Droid Serif"/>
            </a:endParaRPr>
          </a:p>
          <a:p>
            <a:pPr algn="l"/>
            <a:r>
              <a:rPr lang="pt-BR" sz="1800" b="0" i="0" u="none" strike="noStrike" baseline="0" dirty="0">
                <a:solidFill>
                  <a:srgbClr val="3E464F"/>
                </a:solidFill>
                <a:latin typeface="Symbol" panose="05050102010706020507" pitchFamily="18" charset="2"/>
              </a:rPr>
              <a:t>   </a:t>
            </a:r>
            <a:r>
              <a:rPr lang="pt-BR" sz="1800" b="0" i="0" u="none" strike="noStrike" baseline="0" dirty="0">
                <a:solidFill>
                  <a:srgbClr val="3E464F"/>
                </a:solidFill>
                <a:latin typeface="Droid Serif"/>
              </a:rPr>
              <a:t>A Camada de </a:t>
            </a:r>
            <a:r>
              <a:rPr lang="pt-BR" sz="1800" b="1" i="0" u="none" strike="noStrike" baseline="0" dirty="0">
                <a:solidFill>
                  <a:srgbClr val="3E464F"/>
                </a:solidFill>
                <a:latin typeface="Droid Serif,Bold"/>
              </a:rPr>
              <a:t>V</a:t>
            </a:r>
            <a:r>
              <a:rPr lang="pt-BR" sz="1800" b="1" i="1" u="none" strike="noStrike" baseline="0" dirty="0">
                <a:solidFill>
                  <a:srgbClr val="3E464F"/>
                </a:solidFill>
                <a:latin typeface="Droid Serif,BoldItalic"/>
              </a:rPr>
              <a:t>iews</a:t>
            </a:r>
            <a:r>
              <a:rPr lang="pt-BR" sz="1800" b="0" i="1" u="none" strike="noStrike" baseline="0" dirty="0">
                <a:solidFill>
                  <a:srgbClr val="3E464F"/>
                </a:solidFill>
                <a:latin typeface="Droid Serif,Italic"/>
              </a:rPr>
              <a:t>.</a:t>
            </a:r>
          </a:p>
          <a:p>
            <a:pPr algn="l"/>
            <a:endParaRPr lang="pt-BR" sz="1800" b="0" i="0" u="none" strike="noStrike" baseline="0" dirty="0">
              <a:solidFill>
                <a:srgbClr val="3E464F"/>
              </a:solidFill>
              <a:latin typeface="Symbol" panose="05050102010706020507" pitchFamily="18" charset="2"/>
            </a:endParaRPr>
          </a:p>
          <a:p>
            <a:pPr algn="l"/>
            <a:r>
              <a:rPr lang="pt-BR" sz="1800" b="0" i="0" u="none" strike="noStrike" baseline="0" dirty="0">
                <a:solidFill>
                  <a:srgbClr val="3E464F"/>
                </a:solidFill>
                <a:latin typeface="Symbol" panose="05050102010706020507" pitchFamily="18" charset="2"/>
              </a:rPr>
              <a:t>   </a:t>
            </a:r>
            <a:r>
              <a:rPr lang="pt-BR" sz="1800" b="0" i="0" u="none" strike="noStrike" baseline="0" dirty="0">
                <a:solidFill>
                  <a:srgbClr val="3E464F"/>
                </a:solidFill>
                <a:latin typeface="Droid Serif"/>
              </a:rPr>
              <a:t>A Camada de </a:t>
            </a:r>
            <a:r>
              <a:rPr lang="pt-BR" sz="1800" b="1" i="0" u="none" strike="noStrike" baseline="0" dirty="0">
                <a:solidFill>
                  <a:srgbClr val="3E464F"/>
                </a:solidFill>
                <a:latin typeface="Droid Serif,Bold"/>
              </a:rPr>
              <a:t>T</a:t>
            </a:r>
            <a:r>
              <a:rPr lang="pt-BR" sz="1800" b="1" i="1" u="none" strike="noStrike" baseline="0" dirty="0">
                <a:solidFill>
                  <a:srgbClr val="3E464F"/>
                </a:solidFill>
                <a:latin typeface="Droid Serif,BoldItalic"/>
              </a:rPr>
              <a:t>emplates</a:t>
            </a:r>
            <a:r>
              <a:rPr lang="pt-BR" sz="1800" b="0" i="0" u="none" strike="noStrike" baseline="0" dirty="0">
                <a:solidFill>
                  <a:srgbClr val="3E464F"/>
                </a:solidFill>
                <a:latin typeface="Droid Serif"/>
              </a:rPr>
              <a:t>.</a:t>
            </a:r>
            <a:endParaRPr lang="pt-BR" dirty="0"/>
          </a:p>
        </p:txBody>
      </p:sp>
      <p:sp>
        <p:nvSpPr>
          <p:cNvPr id="13" name="CaixaDeTexto 12">
            <a:extLst>
              <a:ext uri="{FF2B5EF4-FFF2-40B4-BE49-F238E27FC236}">
                <a16:creationId xmlns:a16="http://schemas.microsoft.com/office/drawing/2014/main" id="{1AFC169F-FC84-AF34-B151-008A4853697E}"/>
              </a:ext>
            </a:extLst>
          </p:cNvPr>
          <p:cNvSpPr txBox="1"/>
          <p:nvPr/>
        </p:nvSpPr>
        <p:spPr>
          <a:xfrm>
            <a:off x="959833" y="4492372"/>
            <a:ext cx="6094206" cy="369332"/>
          </a:xfrm>
          <a:prstGeom prst="rect">
            <a:avLst/>
          </a:prstGeom>
          <a:noFill/>
        </p:spPr>
        <p:txBody>
          <a:bodyPr wrap="square">
            <a:spAutoFit/>
          </a:bodyPr>
          <a:lstStyle/>
          <a:p>
            <a:r>
              <a:rPr lang="pt-BR" dirty="0">
                <a:solidFill>
                  <a:srgbClr val="3E464F"/>
                </a:solidFill>
                <a:latin typeface="Droid Serif"/>
                <a:hlinkClick r:id="rId5"/>
              </a:rPr>
              <a:t>Padrão MVC ou MVT?</a:t>
            </a:r>
            <a:endParaRPr lang="pt-BR" dirty="0"/>
          </a:p>
        </p:txBody>
      </p:sp>
      <p:sp>
        <p:nvSpPr>
          <p:cNvPr id="14" name="Text Box 20">
            <a:extLst>
              <a:ext uri="{FF2B5EF4-FFF2-40B4-BE49-F238E27FC236}">
                <a16:creationId xmlns:a16="http://schemas.microsoft.com/office/drawing/2014/main" id="{67128474-0114-1A41-488A-7B7EBA1613E4}"/>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2" name="Picture 2">
            <a:extLst>
              <a:ext uri="{FF2B5EF4-FFF2-40B4-BE49-F238E27FC236}">
                <a16:creationId xmlns:a16="http://schemas.microsoft.com/office/drawing/2014/main" id="{056F7B27-0C45-8891-5536-39B51DAFD1B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696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1" name="CaixaDeTexto 10">
            <a:extLst>
              <a:ext uri="{FF2B5EF4-FFF2-40B4-BE49-F238E27FC236}">
                <a16:creationId xmlns:a16="http://schemas.microsoft.com/office/drawing/2014/main" id="{7C2FBFA6-DDC7-C738-DEF2-FA5E38DE7DE3}"/>
              </a:ext>
            </a:extLst>
          </p:cNvPr>
          <p:cNvSpPr txBox="1"/>
          <p:nvPr/>
        </p:nvSpPr>
        <p:spPr>
          <a:xfrm>
            <a:off x="516967" y="1557127"/>
            <a:ext cx="5765499" cy="4154984"/>
          </a:xfrm>
          <a:prstGeom prst="rect">
            <a:avLst/>
          </a:prstGeom>
          <a:noFill/>
        </p:spPr>
        <p:txBody>
          <a:bodyPr wrap="square">
            <a:spAutoFit/>
          </a:bodyPr>
          <a:lstStyle/>
          <a:p>
            <a:pPr algn="ctr"/>
            <a:r>
              <a:rPr lang="pt-BR" sz="2400" b="1" i="0" dirty="0">
                <a:solidFill>
                  <a:schemeClr val="accent6"/>
                </a:solidFill>
                <a:effectLst/>
              </a:rPr>
              <a:t>Model</a:t>
            </a:r>
          </a:p>
          <a:p>
            <a:pPr algn="l"/>
            <a:endParaRPr lang="pt-BR" sz="2400" b="1" i="0" dirty="0">
              <a:solidFill>
                <a:schemeClr val="tx1">
                  <a:lumMod val="75000"/>
                  <a:lumOff val="25000"/>
                </a:schemeClr>
              </a:solidFill>
              <a:effectLst/>
            </a:endParaRPr>
          </a:p>
          <a:p>
            <a:r>
              <a:rPr lang="pt-BR" sz="2400" b="0" i="0" dirty="0">
                <a:solidFill>
                  <a:schemeClr val="tx1">
                    <a:lumMod val="75000"/>
                    <a:lumOff val="25000"/>
                  </a:schemeClr>
                </a:solidFill>
                <a:effectLst/>
              </a:rPr>
              <a:t>O Model representa os dados do aplicativo e define como </a:t>
            </a:r>
            <a:r>
              <a:rPr lang="pt-BR" sz="2400" dirty="0">
                <a:solidFill>
                  <a:schemeClr val="tx1">
                    <a:lumMod val="75000"/>
                    <a:lumOff val="25000"/>
                  </a:schemeClr>
                </a:solidFill>
              </a:rPr>
              <a:t>eles</a:t>
            </a:r>
            <a:r>
              <a:rPr lang="pt-BR" sz="2400" b="0" i="0" dirty="0">
                <a:solidFill>
                  <a:schemeClr val="tx1">
                    <a:lumMod val="75000"/>
                    <a:lumOff val="25000"/>
                  </a:schemeClr>
                </a:solidFill>
                <a:effectLst/>
              </a:rPr>
              <a:t> são armazenados no </a:t>
            </a:r>
            <a:r>
              <a:rPr lang="pt-BR" sz="2400" b="0" i="0" dirty="0">
                <a:solidFill>
                  <a:schemeClr val="accent1"/>
                </a:solidFill>
                <a:effectLst/>
                <a:hlinkClick r:id="rId4">
                  <a:extLst>
                    <a:ext uri="{A12FA001-AC4F-418D-AE19-62706E023703}">
                      <ahyp:hlinkClr xmlns:ahyp="http://schemas.microsoft.com/office/drawing/2018/hyperlinkcolor" val="tx"/>
                    </a:ext>
                  </a:extLst>
                </a:hlinkClick>
              </a:rPr>
              <a:t>banco de dados</a:t>
            </a:r>
            <a:r>
              <a:rPr lang="pt-BR" sz="2400" b="0" i="0" dirty="0">
                <a:solidFill>
                  <a:schemeClr val="accent1"/>
                </a:solidFill>
                <a:effectLst/>
              </a:rPr>
              <a:t>.</a:t>
            </a:r>
            <a:r>
              <a:rPr lang="pt-BR" sz="2400" b="0" i="0" dirty="0">
                <a:solidFill>
                  <a:schemeClr val="tx1">
                    <a:lumMod val="75000"/>
                    <a:lumOff val="25000"/>
                  </a:schemeClr>
                </a:solidFill>
                <a:effectLst/>
              </a:rPr>
              <a:t> O Django usa o ORM (Object-</a:t>
            </a:r>
            <a:r>
              <a:rPr lang="pt-BR" sz="2400" b="0" i="0" dirty="0" err="1">
                <a:solidFill>
                  <a:schemeClr val="tx1">
                    <a:lumMod val="75000"/>
                    <a:lumOff val="25000"/>
                  </a:schemeClr>
                </a:solidFill>
                <a:effectLst/>
              </a:rPr>
              <a:t>Relational</a:t>
            </a:r>
            <a:r>
              <a:rPr lang="pt-BR" sz="2400" b="0" i="0" dirty="0">
                <a:solidFill>
                  <a:schemeClr val="tx1">
                    <a:lumMod val="75000"/>
                    <a:lumOff val="25000"/>
                  </a:schemeClr>
                </a:solidFill>
                <a:effectLst/>
              </a:rPr>
              <a:t> Mapping) para mapear os objetos Python para tabelas no banco de dados.</a:t>
            </a:r>
          </a:p>
          <a:p>
            <a:endParaRPr lang="pt-BR" sz="2400" b="0" i="0" dirty="0">
              <a:solidFill>
                <a:schemeClr val="tx1">
                  <a:lumMod val="75000"/>
                  <a:lumOff val="25000"/>
                </a:schemeClr>
              </a:solidFill>
              <a:effectLst/>
            </a:endParaRPr>
          </a:p>
          <a:p>
            <a:r>
              <a:rPr lang="pt-BR" sz="2400" dirty="0">
                <a:solidFill>
                  <a:schemeClr val="tx1">
                    <a:lumMod val="75000"/>
                    <a:lumOff val="25000"/>
                  </a:schemeClr>
                </a:solidFill>
              </a:rPr>
              <a:t>Por baixo dos panos é usada a linguagem SQL, mas com o ORM fica tudo mais simples.</a:t>
            </a:r>
            <a:endParaRPr lang="pt-BR" sz="2400" b="0" i="0" dirty="0">
              <a:solidFill>
                <a:schemeClr val="tx1">
                  <a:lumMod val="75000"/>
                  <a:lumOff val="25000"/>
                </a:schemeClr>
              </a:solidFill>
              <a:effectLst/>
            </a:endParaRPr>
          </a:p>
          <a:p>
            <a:pPr algn="l"/>
            <a:endParaRPr lang="pt-BR" sz="2400" b="0" i="0" dirty="0">
              <a:solidFill>
                <a:schemeClr val="tx1">
                  <a:lumMod val="75000"/>
                  <a:lumOff val="25000"/>
                </a:schemeClr>
              </a:solidFill>
              <a:effectLst/>
            </a:endParaRPr>
          </a:p>
        </p:txBody>
      </p:sp>
      <p:sp>
        <p:nvSpPr>
          <p:cNvPr id="12" name="Text Box 20">
            <a:extLst>
              <a:ext uri="{FF2B5EF4-FFF2-40B4-BE49-F238E27FC236}">
                <a16:creationId xmlns:a16="http://schemas.microsoft.com/office/drawing/2014/main" id="{DB67FBD3-ACB6-B0CA-3FB2-56EC43BA95CB}"/>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3074" name="Picture 2" descr="A Camada Model do Django (Python)">
            <a:extLst>
              <a:ext uri="{FF2B5EF4-FFF2-40B4-BE49-F238E27FC236}">
                <a16:creationId xmlns:a16="http://schemas.microsoft.com/office/drawing/2014/main" id="{D54E5ADF-FF78-76B1-2ED4-01782D13E7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0770" y="1007785"/>
            <a:ext cx="3820417" cy="53016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B35CF5FF-DD2C-79E2-D618-082E53A2F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452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026" name="Picture 2" descr="Mastering Django: Models - Mastering Django">
            <a:extLst>
              <a:ext uri="{FF2B5EF4-FFF2-40B4-BE49-F238E27FC236}">
                <a16:creationId xmlns:a16="http://schemas.microsoft.com/office/drawing/2014/main" id="{6D29E414-051E-AAA3-8C57-CBB39255AF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5016" y="945385"/>
            <a:ext cx="6586818" cy="5664663"/>
          </a:xfrm>
          <a:prstGeom prst="rect">
            <a:avLst/>
          </a:prstGeom>
          <a:noFill/>
          <a:extLst>
            <a:ext uri="{909E8E84-426E-40DD-AFC4-6F175D3DCCD1}">
              <a14:hiddenFill xmlns:a14="http://schemas.microsoft.com/office/drawing/2010/main">
                <a:solidFill>
                  <a:srgbClr val="FFFFFF"/>
                </a:solidFill>
              </a14:hiddenFill>
            </a:ext>
          </a:extLst>
        </p:spPr>
      </p:pic>
      <p:sp>
        <p:nvSpPr>
          <p:cNvPr id="9" name="Text Box 20">
            <a:extLst>
              <a:ext uri="{FF2B5EF4-FFF2-40B4-BE49-F238E27FC236}">
                <a16:creationId xmlns:a16="http://schemas.microsoft.com/office/drawing/2014/main" id="{12D914FF-A553-F9BB-8937-56A7FD615951}"/>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2" name="Picture 2">
            <a:extLst>
              <a:ext uri="{FF2B5EF4-FFF2-40B4-BE49-F238E27FC236}">
                <a16:creationId xmlns:a16="http://schemas.microsoft.com/office/drawing/2014/main" id="{D3019559-80DD-249D-3511-55ACAD9FD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175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 name="Text Box 20">
            <a:extLst>
              <a:ext uri="{FF2B5EF4-FFF2-40B4-BE49-F238E27FC236}">
                <a16:creationId xmlns:a16="http://schemas.microsoft.com/office/drawing/2014/main" id="{AB2B0A79-14E4-5744-93BA-DF6766ABAC5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0" name="CaixaDeTexto 9">
            <a:extLst>
              <a:ext uri="{FF2B5EF4-FFF2-40B4-BE49-F238E27FC236}">
                <a16:creationId xmlns:a16="http://schemas.microsoft.com/office/drawing/2014/main" id="{DAF763B4-D1FD-8B0A-B99F-A6EB06A522B6}"/>
              </a:ext>
            </a:extLst>
          </p:cNvPr>
          <p:cNvSpPr txBox="1"/>
          <p:nvPr/>
        </p:nvSpPr>
        <p:spPr>
          <a:xfrm>
            <a:off x="534719" y="1557127"/>
            <a:ext cx="6178053" cy="4154984"/>
          </a:xfrm>
          <a:prstGeom prst="rect">
            <a:avLst/>
          </a:prstGeom>
          <a:noFill/>
        </p:spPr>
        <p:txBody>
          <a:bodyPr wrap="square">
            <a:spAutoFit/>
          </a:bodyPr>
          <a:lstStyle/>
          <a:p>
            <a:pPr algn="l"/>
            <a:r>
              <a:rPr lang="pt-BR" sz="2400" b="1" i="0" dirty="0">
                <a:solidFill>
                  <a:schemeClr val="tx1">
                    <a:lumMod val="75000"/>
                    <a:lumOff val="25000"/>
                  </a:schemeClr>
                </a:solidFill>
                <a:effectLst/>
              </a:rPr>
              <a:t>	</a:t>
            </a:r>
            <a:r>
              <a:rPr lang="pt-BR" sz="2400" b="1" dirty="0">
                <a:solidFill>
                  <a:schemeClr val="tx1">
                    <a:lumMod val="75000"/>
                    <a:lumOff val="25000"/>
                  </a:schemeClr>
                </a:solidFill>
              </a:rPr>
              <a:t>		</a:t>
            </a:r>
            <a:r>
              <a:rPr lang="pt-BR" sz="2400" b="1" i="0" dirty="0">
                <a:solidFill>
                  <a:schemeClr val="accent6"/>
                </a:solidFill>
                <a:effectLst/>
              </a:rPr>
              <a:t>View</a:t>
            </a:r>
          </a:p>
          <a:p>
            <a:pPr algn="l"/>
            <a:endParaRPr lang="pt-BR" sz="2400" b="1" i="0" dirty="0">
              <a:solidFill>
                <a:schemeClr val="tx1">
                  <a:lumMod val="75000"/>
                  <a:lumOff val="25000"/>
                </a:schemeClr>
              </a:solidFill>
              <a:effectLst/>
            </a:endParaRPr>
          </a:p>
          <a:p>
            <a:pPr algn="l"/>
            <a:r>
              <a:rPr lang="pt-BR" sz="2400" b="0" i="0" dirty="0">
                <a:solidFill>
                  <a:schemeClr val="tx1">
                    <a:lumMod val="75000"/>
                    <a:lumOff val="25000"/>
                  </a:schemeClr>
                </a:solidFill>
                <a:effectLst/>
              </a:rPr>
              <a:t>A View é responsável por processar as solicitações do cliente e retornar uma resposta. A View processa as informações que foram enviadas pelo usuário e as envia para o Model para que as informações possam ser armazenadas no banco de dados. </a:t>
            </a:r>
          </a:p>
          <a:p>
            <a:pPr algn="l"/>
            <a:endParaRPr lang="pt-BR" sz="2400" b="0" i="0" dirty="0">
              <a:solidFill>
                <a:schemeClr val="tx1">
                  <a:lumMod val="75000"/>
                  <a:lumOff val="25000"/>
                </a:schemeClr>
              </a:solidFill>
              <a:effectLst/>
            </a:endParaRPr>
          </a:p>
          <a:p>
            <a:pPr algn="l"/>
            <a:r>
              <a:rPr lang="pt-BR" sz="2400" dirty="0">
                <a:solidFill>
                  <a:schemeClr val="tx1">
                    <a:lumMod val="75000"/>
                    <a:lumOff val="25000"/>
                  </a:schemeClr>
                </a:solidFill>
              </a:rPr>
              <a:t>Aqui é onde vamos usar e abusar de orientação a objetos.</a:t>
            </a:r>
            <a:endParaRPr lang="pt-BR" sz="2400" b="0" i="0" dirty="0">
              <a:solidFill>
                <a:schemeClr val="tx1">
                  <a:lumMod val="75000"/>
                  <a:lumOff val="25000"/>
                </a:schemeClr>
              </a:solidFill>
              <a:effectLst/>
            </a:endParaRPr>
          </a:p>
        </p:txBody>
      </p:sp>
      <p:pic>
        <p:nvPicPr>
          <p:cNvPr id="2050" name="Picture 2" descr="A Camada View do Django (Python)">
            <a:extLst>
              <a:ext uri="{FF2B5EF4-FFF2-40B4-BE49-F238E27FC236}">
                <a16:creationId xmlns:a16="http://schemas.microsoft.com/office/drawing/2014/main" id="{D3D28CC0-8B45-AB16-9F06-9479A794B9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1250" y="1070185"/>
            <a:ext cx="4034417" cy="51803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9727BB78-A816-C1F4-D248-6670A4D556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5991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8" name="Picture 2" descr="A Camada Template do Django (Python)">
            <a:extLst>
              <a:ext uri="{FF2B5EF4-FFF2-40B4-BE49-F238E27FC236}">
                <a16:creationId xmlns:a16="http://schemas.microsoft.com/office/drawing/2014/main" id="{57D1C5F6-78E6-660D-85EB-EBF1E4D7C0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8382" y="1128645"/>
            <a:ext cx="4358515" cy="5182341"/>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601400ED-AEF1-C367-AF63-1B032FECF098}"/>
              </a:ext>
            </a:extLst>
          </p:cNvPr>
          <p:cNvSpPr txBox="1"/>
          <p:nvPr/>
        </p:nvSpPr>
        <p:spPr>
          <a:xfrm>
            <a:off x="594360" y="2358188"/>
            <a:ext cx="5501640" cy="3416320"/>
          </a:xfrm>
          <a:prstGeom prst="rect">
            <a:avLst/>
          </a:prstGeom>
          <a:noFill/>
        </p:spPr>
        <p:txBody>
          <a:bodyPr wrap="square">
            <a:spAutoFit/>
          </a:bodyPr>
          <a:lstStyle/>
          <a:p>
            <a:pPr algn="ctr"/>
            <a:r>
              <a:rPr lang="pt-BR" sz="2400" b="1" i="0" dirty="0">
                <a:solidFill>
                  <a:schemeClr val="accent6"/>
                </a:solidFill>
                <a:effectLst/>
              </a:rPr>
              <a:t>Templates</a:t>
            </a:r>
          </a:p>
          <a:p>
            <a:pPr algn="ctr"/>
            <a:endParaRPr lang="pt-BR" sz="2400" b="1" i="0" dirty="0">
              <a:solidFill>
                <a:schemeClr val="accent6"/>
              </a:solidFill>
              <a:effectLst/>
            </a:endParaRPr>
          </a:p>
          <a:p>
            <a:pPr algn="l"/>
            <a:r>
              <a:rPr lang="pt-BR" sz="2400" b="0" i="0" dirty="0">
                <a:solidFill>
                  <a:schemeClr val="tx1">
                    <a:lumMod val="75000"/>
                    <a:lumOff val="25000"/>
                  </a:schemeClr>
                </a:solidFill>
                <a:effectLst/>
              </a:rPr>
              <a:t>O </a:t>
            </a:r>
            <a:r>
              <a:rPr lang="pt-BR" sz="2400" b="0" i="0" dirty="0" err="1">
                <a:solidFill>
                  <a:schemeClr val="tx1">
                    <a:lumMod val="75000"/>
                    <a:lumOff val="25000"/>
                  </a:schemeClr>
                </a:solidFill>
                <a:effectLst/>
              </a:rPr>
              <a:t>Template</a:t>
            </a:r>
            <a:r>
              <a:rPr lang="pt-BR" sz="2400" b="0" i="0" dirty="0">
                <a:solidFill>
                  <a:schemeClr val="tx1">
                    <a:lumMod val="75000"/>
                    <a:lumOff val="25000"/>
                  </a:schemeClr>
                </a:solidFill>
                <a:effectLst/>
              </a:rPr>
              <a:t> é responsável por renderizar os dados para o usuário. Ele define a aparência do aplicativo e como as informações são exibidas ao usuário.</a:t>
            </a:r>
          </a:p>
          <a:p>
            <a:pPr algn="l"/>
            <a:endParaRPr lang="pt-BR" sz="2400" dirty="0">
              <a:solidFill>
                <a:schemeClr val="tx1">
                  <a:lumMod val="75000"/>
                  <a:lumOff val="25000"/>
                </a:schemeClr>
              </a:solidFill>
            </a:endParaRPr>
          </a:p>
          <a:p>
            <a:pPr algn="l"/>
            <a:r>
              <a:rPr lang="pt-BR" sz="2400" b="0" i="0" dirty="0">
                <a:solidFill>
                  <a:schemeClr val="tx1">
                    <a:lumMod val="75000"/>
                    <a:lumOff val="25000"/>
                  </a:schemeClr>
                </a:solidFill>
                <a:effectLst/>
              </a:rPr>
              <a:t>Nessa parte é onde vamos utilizar os códigos HTML.</a:t>
            </a:r>
          </a:p>
        </p:txBody>
      </p:sp>
      <p:sp>
        <p:nvSpPr>
          <p:cNvPr id="11" name="Text Box 20">
            <a:extLst>
              <a:ext uri="{FF2B5EF4-FFF2-40B4-BE49-F238E27FC236}">
                <a16:creationId xmlns:a16="http://schemas.microsoft.com/office/drawing/2014/main" id="{45FCE9D5-09A4-21C3-62DA-3FE1A3677E09}"/>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2" name="Picture 2">
            <a:extLst>
              <a:ext uri="{FF2B5EF4-FFF2-40B4-BE49-F238E27FC236}">
                <a16:creationId xmlns:a16="http://schemas.microsoft.com/office/drawing/2014/main" id="{71A1B23A-F577-05E6-A92F-2849A62110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63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 name="Text Box 20">
            <a:extLst>
              <a:ext uri="{FF2B5EF4-FFF2-40B4-BE49-F238E27FC236}">
                <a16:creationId xmlns:a16="http://schemas.microsoft.com/office/drawing/2014/main" id="{EB82419B-074B-0826-C928-B120EDCE93BB}"/>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0" name="CaixaDeTexto 9">
            <a:extLst>
              <a:ext uri="{FF2B5EF4-FFF2-40B4-BE49-F238E27FC236}">
                <a16:creationId xmlns:a16="http://schemas.microsoft.com/office/drawing/2014/main" id="{01CA02CE-C3D9-8ED7-A511-FFC7FC99775E}"/>
              </a:ext>
            </a:extLst>
          </p:cNvPr>
          <p:cNvSpPr txBox="1"/>
          <p:nvPr/>
        </p:nvSpPr>
        <p:spPr>
          <a:xfrm>
            <a:off x="1861073" y="2221038"/>
            <a:ext cx="8724452" cy="2677656"/>
          </a:xfrm>
          <a:prstGeom prst="rect">
            <a:avLst/>
          </a:prstGeom>
          <a:noFill/>
        </p:spPr>
        <p:txBody>
          <a:bodyPr wrap="square">
            <a:spAutoFit/>
          </a:bodyPr>
          <a:lstStyle/>
          <a:p>
            <a:pPr algn="ctr"/>
            <a:r>
              <a:rPr lang="pt-BR" sz="2400" i="0" dirty="0">
                <a:solidFill>
                  <a:schemeClr val="tx1">
                    <a:lumMod val="65000"/>
                    <a:lumOff val="35000"/>
                  </a:schemeClr>
                </a:solidFill>
                <a:effectLst/>
              </a:rPr>
              <a:t>No decorrer do módulo, nós vamos desbravar as possibilidades do Django. Nesse momento, vamos conhecer mais um pouco sobre o SQL. Como já foi falado, o Django utiliza o SQL, mas de uma forma ‘</a:t>
            </a:r>
            <a:r>
              <a:rPr lang="pt-BR" sz="2400" i="0" dirty="0">
                <a:solidFill>
                  <a:schemeClr val="accent6"/>
                </a:solidFill>
                <a:effectLst/>
              </a:rPr>
              <a:t>indireta</a:t>
            </a:r>
            <a:r>
              <a:rPr lang="pt-BR" sz="2400" i="0" dirty="0">
                <a:solidFill>
                  <a:schemeClr val="tx1">
                    <a:lumMod val="65000"/>
                    <a:lumOff val="35000"/>
                  </a:schemeClr>
                </a:solidFill>
                <a:effectLst/>
              </a:rPr>
              <a:t>’. Tud</a:t>
            </a:r>
            <a:r>
              <a:rPr lang="pt-BR" sz="2400" dirty="0">
                <a:solidFill>
                  <a:schemeClr val="tx1">
                    <a:lumMod val="65000"/>
                    <a:lumOff val="35000"/>
                  </a:schemeClr>
                </a:solidFill>
              </a:rPr>
              <a:t>o é feito de forma muito simples, e não voltaremos a utilizar os códigos SQL durante o curso. Porém, é de extrema importância o </a:t>
            </a:r>
            <a:r>
              <a:rPr lang="pt-BR" sz="2400" dirty="0">
                <a:solidFill>
                  <a:schemeClr val="accent6"/>
                </a:solidFill>
              </a:rPr>
              <a:t>conhecimento</a:t>
            </a:r>
            <a:r>
              <a:rPr lang="pt-BR" sz="2400" dirty="0">
                <a:solidFill>
                  <a:schemeClr val="tx1">
                    <a:lumMod val="65000"/>
                    <a:lumOff val="35000"/>
                  </a:schemeClr>
                </a:solidFill>
              </a:rPr>
              <a:t> e é super indicado um posterior </a:t>
            </a:r>
            <a:r>
              <a:rPr lang="pt-BR" sz="2400" dirty="0">
                <a:solidFill>
                  <a:schemeClr val="accent6"/>
                </a:solidFill>
              </a:rPr>
              <a:t>aprofundamento</a:t>
            </a:r>
            <a:r>
              <a:rPr lang="pt-BR" sz="2400" dirty="0">
                <a:solidFill>
                  <a:schemeClr val="tx1">
                    <a:lumMod val="65000"/>
                    <a:lumOff val="35000"/>
                  </a:schemeClr>
                </a:solidFill>
              </a:rPr>
              <a:t> nesse assunto!</a:t>
            </a:r>
            <a:endParaRPr lang="pt-BR" sz="2400" i="0" dirty="0">
              <a:solidFill>
                <a:schemeClr val="tx1">
                  <a:lumMod val="65000"/>
                  <a:lumOff val="35000"/>
                </a:schemeClr>
              </a:solidFill>
              <a:effectLst/>
            </a:endParaRPr>
          </a:p>
        </p:txBody>
      </p:sp>
      <p:pic>
        <p:nvPicPr>
          <p:cNvPr id="2" name="Picture 2">
            <a:extLst>
              <a:ext uri="{FF2B5EF4-FFF2-40B4-BE49-F238E27FC236}">
                <a16:creationId xmlns:a16="http://schemas.microsoft.com/office/drawing/2014/main" id="{6C95A9B7-154B-57B9-8F58-2DAA4AA4BF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241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 name="Text Box 20">
            <a:extLst>
              <a:ext uri="{FF2B5EF4-FFF2-40B4-BE49-F238E27FC236}">
                <a16:creationId xmlns:a16="http://schemas.microsoft.com/office/drawing/2014/main" id="{EB82419B-074B-0826-C928-B120EDCE93BB}"/>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SQL</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0" name="CaixaDeTexto 9">
            <a:extLst>
              <a:ext uri="{FF2B5EF4-FFF2-40B4-BE49-F238E27FC236}">
                <a16:creationId xmlns:a16="http://schemas.microsoft.com/office/drawing/2014/main" id="{86F2D3B4-F5D4-009D-E382-3B0B644BA917}"/>
              </a:ext>
            </a:extLst>
          </p:cNvPr>
          <p:cNvSpPr txBox="1"/>
          <p:nvPr/>
        </p:nvSpPr>
        <p:spPr>
          <a:xfrm>
            <a:off x="534719" y="1296133"/>
            <a:ext cx="11006966" cy="2308324"/>
          </a:xfrm>
          <a:prstGeom prst="rect">
            <a:avLst/>
          </a:prstGeom>
          <a:noFill/>
        </p:spPr>
        <p:txBody>
          <a:bodyPr wrap="square">
            <a:spAutoFit/>
          </a:bodyPr>
          <a:lstStyle/>
          <a:p>
            <a:r>
              <a:rPr lang="pt-BR" sz="2400" b="0" i="0" dirty="0">
                <a:solidFill>
                  <a:schemeClr val="tx1">
                    <a:lumMod val="75000"/>
                    <a:lumOff val="25000"/>
                  </a:schemeClr>
                </a:solidFill>
                <a:effectLst/>
              </a:rPr>
              <a:t>SQL (</a:t>
            </a:r>
            <a:r>
              <a:rPr lang="pt-BR" sz="2400" b="0" i="0" dirty="0" err="1">
                <a:solidFill>
                  <a:schemeClr val="tx1">
                    <a:lumMod val="75000"/>
                    <a:lumOff val="25000"/>
                  </a:schemeClr>
                </a:solidFill>
                <a:effectLst/>
              </a:rPr>
              <a:t>Structured</a:t>
            </a:r>
            <a:r>
              <a:rPr lang="pt-BR" sz="2400" b="0" i="0" dirty="0">
                <a:solidFill>
                  <a:schemeClr val="tx1">
                    <a:lumMod val="75000"/>
                    <a:lumOff val="25000"/>
                  </a:schemeClr>
                </a:solidFill>
                <a:effectLst/>
              </a:rPr>
              <a:t> Query </a:t>
            </a:r>
            <a:r>
              <a:rPr lang="pt-BR" sz="2400" b="0" i="0" dirty="0" err="1">
                <a:solidFill>
                  <a:schemeClr val="tx1">
                    <a:lumMod val="75000"/>
                    <a:lumOff val="25000"/>
                  </a:schemeClr>
                </a:solidFill>
                <a:effectLst/>
              </a:rPr>
              <a:t>Language</a:t>
            </a:r>
            <a:r>
              <a:rPr lang="pt-BR" sz="2400" b="0" i="0" dirty="0">
                <a:solidFill>
                  <a:schemeClr val="tx1">
                    <a:lumMod val="75000"/>
                    <a:lumOff val="25000"/>
                  </a:schemeClr>
                </a:solidFill>
                <a:effectLst/>
              </a:rPr>
              <a:t>) é uma linguagem de programação utilizada para gerenciar e manipular dados em bancos de dados </a:t>
            </a:r>
            <a:r>
              <a:rPr lang="pt-BR" sz="2400" b="0" i="0" dirty="0">
                <a:solidFill>
                  <a:schemeClr val="accent6"/>
                </a:solidFill>
                <a:effectLst/>
              </a:rPr>
              <a:t>relacionais</a:t>
            </a:r>
            <a:r>
              <a:rPr lang="pt-BR" sz="2400" b="0" i="0" dirty="0">
                <a:solidFill>
                  <a:schemeClr val="tx1">
                    <a:lumMod val="75000"/>
                    <a:lumOff val="25000"/>
                  </a:schemeClr>
                </a:solidFill>
                <a:effectLst/>
              </a:rPr>
              <a:t>. Com o SQL, é possível criar, modificar e consultar tabelas e registros em um banco de dados, além de definir restrições de integridade para garantir a consistência dos dados. </a:t>
            </a:r>
          </a:p>
          <a:p>
            <a:r>
              <a:rPr lang="pt-BR" sz="2400" b="0" i="0" dirty="0">
                <a:solidFill>
                  <a:schemeClr val="tx1">
                    <a:lumMod val="75000"/>
                    <a:lumOff val="25000"/>
                  </a:schemeClr>
                </a:solidFill>
                <a:effectLst/>
              </a:rPr>
              <a:t>O SQL é uma linguagem padronizada e é suportada por vários </a:t>
            </a:r>
            <a:r>
              <a:rPr lang="pt-BR" sz="2400" b="0" i="0" dirty="0">
                <a:solidFill>
                  <a:schemeClr val="accent6"/>
                </a:solidFill>
                <a:effectLst/>
              </a:rPr>
              <a:t>sistemas de gerenciamento de bancos de dados</a:t>
            </a:r>
            <a:r>
              <a:rPr lang="pt-BR" sz="2400" b="0" i="0" dirty="0">
                <a:solidFill>
                  <a:schemeClr val="tx1">
                    <a:lumMod val="75000"/>
                    <a:lumOff val="25000"/>
                  </a:schemeClr>
                </a:solidFill>
                <a:effectLst/>
              </a:rPr>
              <a:t>, como Oracle, MySQL, SQL Server e PostgreSQL.</a:t>
            </a:r>
            <a:endParaRPr lang="pt-BR" sz="2400" dirty="0">
              <a:solidFill>
                <a:schemeClr val="tx1">
                  <a:lumMod val="75000"/>
                  <a:lumOff val="25000"/>
                </a:schemeClr>
              </a:solidFill>
            </a:endParaRPr>
          </a:p>
        </p:txBody>
      </p:sp>
      <p:pic>
        <p:nvPicPr>
          <p:cNvPr id="15362" name="Picture 2" descr="A importância do monitoramento do SQL Server – Sem Preju">
            <a:extLst>
              <a:ext uri="{FF2B5EF4-FFF2-40B4-BE49-F238E27FC236}">
                <a16:creationId xmlns:a16="http://schemas.microsoft.com/office/drawing/2014/main" id="{31207C0D-2EAA-511C-0514-1C364DD4C2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1877" y="3523235"/>
            <a:ext cx="5432650" cy="29698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A0930DB7-BB85-E772-C14D-46E35205A3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426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 name="Text Box 20">
            <a:extLst>
              <a:ext uri="{FF2B5EF4-FFF2-40B4-BE49-F238E27FC236}">
                <a16:creationId xmlns:a16="http://schemas.microsoft.com/office/drawing/2014/main" id="{EB82419B-074B-0826-C928-B120EDCE93BB}"/>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err="1">
                <a:ln>
                  <a:noFill/>
                </a:ln>
                <a:solidFill>
                  <a:srgbClr val="666666"/>
                </a:solidFill>
                <a:effectLst/>
                <a:latin typeface="Arial" panose="020B0604020202020204" pitchFamily="34" charset="0"/>
                <a:ea typeface="Tahoma" panose="020B0604030504040204" pitchFamily="34" charset="0"/>
              </a:rPr>
              <a:t>SQLite</a:t>
            </a: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0" name="CaixaDeTexto 9">
            <a:extLst>
              <a:ext uri="{FF2B5EF4-FFF2-40B4-BE49-F238E27FC236}">
                <a16:creationId xmlns:a16="http://schemas.microsoft.com/office/drawing/2014/main" id="{72488377-70A3-93ED-DCBE-8987EA5A02A7}"/>
              </a:ext>
            </a:extLst>
          </p:cNvPr>
          <p:cNvSpPr txBox="1"/>
          <p:nvPr/>
        </p:nvSpPr>
        <p:spPr>
          <a:xfrm>
            <a:off x="516967" y="1227328"/>
            <a:ext cx="11024718" cy="2308324"/>
          </a:xfrm>
          <a:prstGeom prst="rect">
            <a:avLst/>
          </a:prstGeom>
          <a:noFill/>
        </p:spPr>
        <p:txBody>
          <a:bodyPr wrap="square">
            <a:spAutoFit/>
          </a:bodyPr>
          <a:lstStyle/>
          <a:p>
            <a:r>
              <a:rPr lang="pt-BR" sz="2400" b="0" i="0" dirty="0">
                <a:solidFill>
                  <a:schemeClr val="tx1">
                    <a:lumMod val="65000"/>
                    <a:lumOff val="35000"/>
                  </a:schemeClr>
                </a:solidFill>
                <a:effectLst/>
              </a:rPr>
              <a:t>O </a:t>
            </a:r>
            <a:r>
              <a:rPr lang="pt-BR" sz="2400" b="0" i="0" dirty="0" err="1">
                <a:solidFill>
                  <a:schemeClr val="tx1">
                    <a:lumMod val="65000"/>
                    <a:lumOff val="35000"/>
                  </a:schemeClr>
                </a:solidFill>
                <a:effectLst/>
              </a:rPr>
              <a:t>SQLite</a:t>
            </a:r>
            <a:r>
              <a:rPr lang="pt-BR" sz="2400" b="0" i="0" dirty="0">
                <a:solidFill>
                  <a:schemeClr val="tx1">
                    <a:lumMod val="65000"/>
                    <a:lumOff val="35000"/>
                  </a:schemeClr>
                </a:solidFill>
                <a:effectLst/>
              </a:rPr>
              <a:t> é uma biblioteca de banco de dados SQL de código aberto, que oferece uma solução rápida e fácil para armazenar dados em aplicativos. </a:t>
            </a:r>
          </a:p>
          <a:p>
            <a:r>
              <a:rPr lang="pt-BR" sz="2400" b="0" i="0" dirty="0">
                <a:solidFill>
                  <a:schemeClr val="tx1">
                    <a:lumMod val="65000"/>
                    <a:lumOff val="35000"/>
                  </a:schemeClr>
                </a:solidFill>
                <a:effectLst/>
              </a:rPr>
              <a:t>É extremamente leve e não requer um servidor dedicado para funcionar, pois todo o banco de dados é armazenado em um </a:t>
            </a:r>
            <a:r>
              <a:rPr lang="pt-BR" sz="2400" b="0" i="0" dirty="0">
                <a:solidFill>
                  <a:schemeClr val="accent6"/>
                </a:solidFill>
                <a:effectLst/>
              </a:rPr>
              <a:t>único arquivo</a:t>
            </a:r>
            <a:r>
              <a:rPr lang="pt-BR" sz="2400" b="0" i="0" dirty="0">
                <a:solidFill>
                  <a:schemeClr val="tx1">
                    <a:lumMod val="65000"/>
                    <a:lumOff val="35000"/>
                  </a:schemeClr>
                </a:solidFill>
                <a:effectLst/>
              </a:rPr>
              <a:t>. </a:t>
            </a:r>
          </a:p>
          <a:p>
            <a:r>
              <a:rPr lang="pt-BR" sz="2400" b="0" i="0" dirty="0">
                <a:solidFill>
                  <a:schemeClr val="tx1">
                    <a:lumMod val="65000"/>
                    <a:lumOff val="35000"/>
                  </a:schemeClr>
                </a:solidFill>
                <a:effectLst/>
              </a:rPr>
              <a:t>O Python possui uma biblioteca padrão integrada chamada </a:t>
            </a:r>
            <a:r>
              <a:rPr lang="pt-BR" sz="2400" b="0" i="0" dirty="0">
                <a:solidFill>
                  <a:schemeClr val="accent6"/>
                </a:solidFill>
                <a:effectLst/>
              </a:rPr>
              <a:t>sqlite3</a:t>
            </a:r>
            <a:r>
              <a:rPr lang="pt-BR" sz="2400" b="0" i="0" dirty="0">
                <a:solidFill>
                  <a:schemeClr val="tx1">
                    <a:lumMod val="65000"/>
                    <a:lumOff val="35000"/>
                  </a:schemeClr>
                </a:solidFill>
                <a:effectLst/>
              </a:rPr>
              <a:t>, que fornece um conjunto completo de funções para trabalhar com o </a:t>
            </a:r>
            <a:r>
              <a:rPr lang="pt-BR" sz="2400" b="0" i="0" dirty="0" err="1">
                <a:solidFill>
                  <a:schemeClr val="tx1">
                    <a:lumMod val="65000"/>
                    <a:lumOff val="35000"/>
                  </a:schemeClr>
                </a:solidFill>
                <a:effectLst/>
              </a:rPr>
              <a:t>SQLite</a:t>
            </a:r>
            <a:r>
              <a:rPr lang="pt-BR" sz="2400" b="0" i="0" dirty="0">
                <a:solidFill>
                  <a:schemeClr val="tx1">
                    <a:lumMod val="65000"/>
                    <a:lumOff val="35000"/>
                  </a:schemeClr>
                </a:solidFill>
                <a:effectLst/>
              </a:rPr>
              <a:t>.</a:t>
            </a:r>
            <a:endParaRPr lang="pt-BR" sz="2400" dirty="0">
              <a:solidFill>
                <a:schemeClr val="tx1">
                  <a:lumMod val="65000"/>
                  <a:lumOff val="35000"/>
                </a:schemeClr>
              </a:solidFill>
            </a:endParaRPr>
          </a:p>
        </p:txBody>
      </p:sp>
      <p:pic>
        <p:nvPicPr>
          <p:cNvPr id="11" name="Picture 2" descr="SQLite – Wikipédia, a enciclopédia livre">
            <a:extLst>
              <a:ext uri="{FF2B5EF4-FFF2-40B4-BE49-F238E27FC236}">
                <a16:creationId xmlns:a16="http://schemas.microsoft.com/office/drawing/2014/main" id="{36E5DB72-731B-9564-6A62-5CAA20F3F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3512" y="3731645"/>
            <a:ext cx="5295104" cy="25107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7577C58-30C8-D7E3-D9EF-D6A480F530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507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9350EED-F01E-D564-F9D3-19C7E816C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9392" y="133939"/>
            <a:ext cx="1433128" cy="100374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5;g183fbf96352_0_34">
            <a:extLst>
              <a:ext uri="{FF2B5EF4-FFF2-40B4-BE49-F238E27FC236}">
                <a16:creationId xmlns:a16="http://schemas.microsoft.com/office/drawing/2014/main" id="{0004F0E0-17FE-82D3-1FC0-81E38FB4E774}"/>
              </a:ext>
            </a:extLst>
          </p:cNvPr>
          <p:cNvSpPr txBox="1"/>
          <p:nvPr/>
        </p:nvSpPr>
        <p:spPr>
          <a:xfrm>
            <a:off x="169480" y="133939"/>
            <a:ext cx="3297503" cy="75420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pt-BR" sz="3700" b="1" dirty="0">
                <a:solidFill>
                  <a:schemeClr val="tx2"/>
                </a:solidFill>
                <a:latin typeface="Calibri"/>
                <a:ea typeface="Calibri"/>
                <a:cs typeface="Calibri"/>
                <a:sym typeface="Calibri"/>
              </a:rPr>
              <a:t>Quem</a:t>
            </a:r>
            <a:r>
              <a:rPr lang="en-US" sz="3700" b="1" dirty="0">
                <a:solidFill>
                  <a:schemeClr val="tx2"/>
                </a:solidFill>
                <a:latin typeface="Calibri"/>
                <a:ea typeface="Calibri"/>
                <a:cs typeface="Calibri"/>
                <a:sym typeface="Calibri"/>
              </a:rPr>
              <a:t> sou </a:t>
            </a:r>
            <a:r>
              <a:rPr lang="pt-BR" sz="3700" b="1" dirty="0">
                <a:solidFill>
                  <a:schemeClr val="tx2"/>
                </a:solidFill>
                <a:latin typeface="Calibri"/>
                <a:ea typeface="Calibri"/>
                <a:cs typeface="Calibri"/>
                <a:sym typeface="Calibri"/>
              </a:rPr>
              <a:t>eu</a:t>
            </a:r>
            <a:r>
              <a:rPr lang="en-US" sz="3700" b="1" dirty="0">
                <a:solidFill>
                  <a:schemeClr val="tx2"/>
                </a:solidFill>
                <a:latin typeface="Calibri"/>
                <a:ea typeface="Calibri"/>
                <a:cs typeface="Calibri"/>
                <a:sym typeface="Calibri"/>
              </a:rPr>
              <a:t>?</a:t>
            </a:r>
          </a:p>
        </p:txBody>
      </p:sp>
      <p:sp>
        <p:nvSpPr>
          <p:cNvPr id="4" name="Google Shape;47;g183fbf96352_0_34">
            <a:extLst>
              <a:ext uri="{FF2B5EF4-FFF2-40B4-BE49-F238E27FC236}">
                <a16:creationId xmlns:a16="http://schemas.microsoft.com/office/drawing/2014/main" id="{5B1DFB7A-F01E-16A3-5212-19B9C235949F}"/>
              </a:ext>
            </a:extLst>
          </p:cNvPr>
          <p:cNvSpPr txBox="1"/>
          <p:nvPr/>
        </p:nvSpPr>
        <p:spPr>
          <a:xfrm>
            <a:off x="1020789" y="2028632"/>
            <a:ext cx="10150422" cy="2800736"/>
          </a:xfrm>
          <a:prstGeom prst="rect">
            <a:avLst/>
          </a:prstGeom>
          <a:noFill/>
          <a:ln>
            <a:noFill/>
          </a:ln>
        </p:spPr>
        <p:txBody>
          <a:bodyPr spcFirstLastPara="1" wrap="square" lIns="91425" tIns="91425" rIns="91425" bIns="91425" anchor="t" anchorCtr="0">
            <a:spAutoFit/>
          </a:bodyPr>
          <a:lstStyle/>
          <a:p>
            <a:pPr lvl="0"/>
            <a:r>
              <a:rPr lang="pt-BR" sz="2800" b="0" i="0" dirty="0">
                <a:solidFill>
                  <a:schemeClr val="tx1">
                    <a:lumMod val="75000"/>
                    <a:lumOff val="25000"/>
                  </a:schemeClr>
                </a:solidFill>
                <a:effectLst/>
              </a:rPr>
              <a:t>Formação</a:t>
            </a:r>
            <a:r>
              <a:rPr lang="pt-BR" sz="2800" dirty="0">
                <a:solidFill>
                  <a:schemeClr val="tx1">
                    <a:lumMod val="75000"/>
                    <a:lumOff val="25000"/>
                  </a:schemeClr>
                </a:solidFill>
              </a:rPr>
              <a:t>: </a:t>
            </a:r>
          </a:p>
          <a:p>
            <a:pPr lvl="0"/>
            <a:endParaRPr lang="pt-BR" sz="2400" dirty="0">
              <a:solidFill>
                <a:schemeClr val="tx1">
                  <a:lumMod val="75000"/>
                  <a:lumOff val="25000"/>
                </a:schemeClr>
              </a:solidFill>
            </a:endParaRPr>
          </a:p>
          <a:p>
            <a:pPr marL="342900" lvl="0" indent="-342900">
              <a:buFont typeface="Arial" panose="020B0604020202020204" pitchFamily="34" charset="0"/>
              <a:buChar char="•"/>
            </a:pPr>
            <a:r>
              <a:rPr lang="pt-BR" sz="2400" dirty="0">
                <a:solidFill>
                  <a:schemeClr val="tx1">
                    <a:lumMod val="75000"/>
                    <a:lumOff val="25000"/>
                  </a:schemeClr>
                </a:solidFill>
              </a:rPr>
              <a:t>Análise e desenvolvimento de sistemas, pela faculdade Estácio do Recife.</a:t>
            </a:r>
            <a:endParaRPr lang="pt-BR" sz="2400" b="0" i="0" dirty="0">
              <a:solidFill>
                <a:schemeClr val="tx1">
                  <a:lumMod val="75000"/>
                  <a:lumOff val="25000"/>
                </a:schemeClr>
              </a:solidFill>
              <a:effectLst/>
            </a:endParaRPr>
          </a:p>
          <a:p>
            <a:pPr marL="342900" lvl="0" indent="-342900">
              <a:buFont typeface="Arial" panose="020B0604020202020204" pitchFamily="34" charset="0"/>
              <a:buChar char="•"/>
            </a:pPr>
            <a:r>
              <a:rPr lang="pt-BR" sz="2400" dirty="0">
                <a:solidFill>
                  <a:schemeClr val="tx1">
                    <a:lumMod val="75000"/>
                    <a:lumOff val="25000"/>
                  </a:schemeClr>
                </a:solidFill>
              </a:rPr>
              <a:t>Desenvolvedor BACKEND, realizado na SOFTEX Pernambuco.</a:t>
            </a:r>
          </a:p>
          <a:p>
            <a:pPr marL="342900" lvl="0" indent="-342900">
              <a:buFont typeface="Arial" panose="020B0604020202020204" pitchFamily="34" charset="0"/>
              <a:buChar char="•"/>
            </a:pPr>
            <a:r>
              <a:rPr lang="pt-BR" sz="2400" dirty="0">
                <a:solidFill>
                  <a:schemeClr val="tx1">
                    <a:lumMod val="75000"/>
                    <a:lumOff val="25000"/>
                  </a:schemeClr>
                </a:solidFill>
              </a:rPr>
              <a:t>Desenvolvedor PYTHON pela escola FUCTURA de Tecnologia.</a:t>
            </a:r>
          </a:p>
          <a:p>
            <a:pPr marL="342900" lvl="0" indent="-342900">
              <a:buFont typeface="Arial" panose="020B0604020202020204" pitchFamily="34" charset="0"/>
              <a:buChar char="•"/>
            </a:pPr>
            <a:r>
              <a:rPr lang="pt-BR" sz="2400" dirty="0">
                <a:solidFill>
                  <a:schemeClr val="tx1">
                    <a:lumMod val="75000"/>
                    <a:lumOff val="25000"/>
                  </a:schemeClr>
                </a:solidFill>
              </a:rPr>
              <a:t>Atualmente estou realizando pós-graduação em Engenharia de Dados.</a:t>
            </a:r>
            <a:endParaRPr lang="pt-BR" sz="2400" b="0" i="0" dirty="0">
              <a:solidFill>
                <a:schemeClr val="tx1">
                  <a:lumMod val="75000"/>
                  <a:lumOff val="25000"/>
                </a:schemeClr>
              </a:solidFill>
              <a:effectLst/>
            </a:endParaRPr>
          </a:p>
          <a:p>
            <a:pPr marL="0" lvl="0" indent="0" rtl="0">
              <a:spcBef>
                <a:spcPts val="0"/>
              </a:spcBef>
              <a:spcAft>
                <a:spcPts val="0"/>
              </a:spcAft>
              <a:buNone/>
            </a:pPr>
            <a:endParaRPr sz="2200" dirty="0">
              <a:solidFill>
                <a:schemeClr val="accent1"/>
              </a:solidFill>
              <a:ea typeface="Calibri"/>
              <a:cs typeface="Calibri"/>
              <a:sym typeface="Calibri"/>
            </a:endParaRPr>
          </a:p>
        </p:txBody>
      </p:sp>
      <p:pic>
        <p:nvPicPr>
          <p:cNvPr id="8" name="Picture 2" descr="Tudo sobre LinkedIn - História e Notícias">
            <a:hlinkClick r:id="rId3"/>
            <a:extLst>
              <a:ext uri="{FF2B5EF4-FFF2-40B4-BE49-F238E27FC236}">
                <a16:creationId xmlns:a16="http://schemas.microsoft.com/office/drawing/2014/main" id="{A96676ED-C5CB-56A7-D445-5039EE1462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0676" y="5084423"/>
            <a:ext cx="805500" cy="805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GitHub - Apps on Google Play">
            <a:hlinkClick r:id="rId5"/>
            <a:extLst>
              <a:ext uri="{FF2B5EF4-FFF2-40B4-BE49-F238E27FC236}">
                <a16:creationId xmlns:a16="http://schemas.microsoft.com/office/drawing/2014/main" id="{7C119529-132F-E963-7225-6619AA6B5B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10742" y="5084424"/>
            <a:ext cx="805499" cy="80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762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ee23535184_0_6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42" name="Google Shape;142;gee23535184_0_6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43" name="Google Shape;143;gee23535184_0_63"/>
          <p:cNvSpPr txBox="1"/>
          <p:nvPr/>
        </p:nvSpPr>
        <p:spPr>
          <a:xfrm>
            <a:off x="2953400" y="1456459"/>
            <a:ext cx="6285200" cy="8608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endParaRPr sz="1600">
              <a:solidFill>
                <a:srgbClr val="999999"/>
              </a:solidFill>
              <a:latin typeface="Barlow Light"/>
              <a:ea typeface="Barlow Light"/>
              <a:cs typeface="Barlow Light"/>
              <a:sym typeface="Barlow Light"/>
            </a:endParaRPr>
          </a:p>
          <a:p>
            <a:pPr algn="ctr">
              <a:buClr>
                <a:srgbClr val="000000"/>
              </a:buClr>
              <a:buSzPts val="2000"/>
            </a:pPr>
            <a:endParaRPr sz="2667">
              <a:solidFill>
                <a:srgbClr val="30E566"/>
              </a:solidFill>
              <a:latin typeface="Barlow Thin"/>
              <a:ea typeface="Barlow Thin"/>
              <a:cs typeface="Barlow Thin"/>
              <a:sym typeface="Barlow Thin"/>
            </a:endParaRPr>
          </a:p>
        </p:txBody>
      </p:sp>
      <p:sp>
        <p:nvSpPr>
          <p:cNvPr id="144" name="Google Shape;144;gee23535184_0_63"/>
          <p:cNvSpPr txBox="1"/>
          <p:nvPr/>
        </p:nvSpPr>
        <p:spPr>
          <a:xfrm>
            <a:off x="388800" y="165659"/>
            <a:ext cx="5707200" cy="1290800"/>
          </a:xfrm>
          <a:prstGeom prst="rect">
            <a:avLst/>
          </a:prstGeom>
          <a:noFill/>
          <a:ln>
            <a:noFill/>
          </a:ln>
        </p:spPr>
        <p:txBody>
          <a:bodyPr spcFirstLastPara="1" wrap="square" lIns="121900" tIns="121900" rIns="121900" bIns="121900" anchor="t" anchorCtr="0">
            <a:noAutofit/>
          </a:bodyPr>
          <a:lstStyle/>
          <a:p>
            <a:pPr>
              <a:buClr>
                <a:srgbClr val="000000"/>
              </a:buClr>
              <a:buSzPts val="3000"/>
            </a:pPr>
            <a:r>
              <a:rPr lang="pt-BR" sz="2800" b="1" dirty="0">
                <a:solidFill>
                  <a:srgbClr val="666666"/>
                </a:solidFill>
                <a:ea typeface="Barlow"/>
                <a:cs typeface="Barlow"/>
                <a:sym typeface="Barlow"/>
              </a:rPr>
              <a:t>IDE que vamos usar!</a:t>
            </a:r>
            <a:endParaRPr sz="2800" b="1" dirty="0">
              <a:solidFill>
                <a:srgbClr val="666666"/>
              </a:solidFill>
              <a:ea typeface="Barlow"/>
              <a:cs typeface="Barlow"/>
              <a:sym typeface="Barlow"/>
            </a:endParaRPr>
          </a:p>
        </p:txBody>
      </p:sp>
      <p:sp>
        <p:nvSpPr>
          <p:cNvPr id="146" name="Google Shape;146;gee23535184_0_6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47" name="Google Shape;147;gee23535184_0_6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026" name="Picture 2" descr="Visual Studio Code - YouTube">
            <a:extLst>
              <a:ext uri="{FF2B5EF4-FFF2-40B4-BE49-F238E27FC236}">
                <a16:creationId xmlns:a16="http://schemas.microsoft.com/office/drawing/2014/main" id="{AB69F0C7-C48A-1CEC-544C-EFE40E772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6978" y="1250245"/>
            <a:ext cx="4301065" cy="4301065"/>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0F2C2B37-22B0-8B83-86AC-E464D93090F8}"/>
              </a:ext>
            </a:extLst>
          </p:cNvPr>
          <p:cNvSpPr txBox="1"/>
          <p:nvPr/>
        </p:nvSpPr>
        <p:spPr>
          <a:xfrm>
            <a:off x="4528989" y="5346125"/>
            <a:ext cx="2652888" cy="461665"/>
          </a:xfrm>
          <a:prstGeom prst="rect">
            <a:avLst/>
          </a:prstGeom>
          <a:noFill/>
        </p:spPr>
        <p:txBody>
          <a:bodyPr wrap="square" rtlCol="0">
            <a:spAutoFit/>
          </a:bodyPr>
          <a:lstStyle/>
          <a:p>
            <a:r>
              <a:rPr lang="pt-BR" sz="2400" dirty="0">
                <a:hlinkClick r:id="rId5"/>
              </a:rPr>
              <a:t>Visual Studio </a:t>
            </a:r>
            <a:r>
              <a:rPr lang="pt-BR" sz="2400" dirty="0" err="1">
                <a:hlinkClick r:id="rId5"/>
              </a:rPr>
              <a:t>Code</a:t>
            </a:r>
            <a:endParaRPr lang="pt-BR" sz="2400" dirty="0"/>
          </a:p>
        </p:txBody>
      </p:sp>
      <p:pic>
        <p:nvPicPr>
          <p:cNvPr id="3" name="Picture 2">
            <a:extLst>
              <a:ext uri="{FF2B5EF4-FFF2-40B4-BE49-F238E27FC236}">
                <a16:creationId xmlns:a16="http://schemas.microsoft.com/office/drawing/2014/main" id="{1C5E6054-3B7C-FA22-B28D-828D5E6B1F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ee23535184_0_6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42" name="Google Shape;142;gee23535184_0_6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43" name="Google Shape;143;gee23535184_0_63"/>
          <p:cNvSpPr txBox="1"/>
          <p:nvPr/>
        </p:nvSpPr>
        <p:spPr>
          <a:xfrm>
            <a:off x="2953400" y="1456459"/>
            <a:ext cx="6285200" cy="8608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endParaRPr sz="1600">
              <a:solidFill>
                <a:srgbClr val="999999"/>
              </a:solidFill>
              <a:latin typeface="Barlow Light"/>
              <a:ea typeface="Barlow Light"/>
              <a:cs typeface="Barlow Light"/>
              <a:sym typeface="Barlow Light"/>
            </a:endParaRPr>
          </a:p>
          <a:p>
            <a:pPr algn="ctr">
              <a:buClr>
                <a:srgbClr val="000000"/>
              </a:buClr>
              <a:buSzPts val="2000"/>
            </a:pPr>
            <a:endParaRPr sz="2667">
              <a:solidFill>
                <a:srgbClr val="30E566"/>
              </a:solidFill>
              <a:latin typeface="Barlow Thin"/>
              <a:ea typeface="Barlow Thin"/>
              <a:cs typeface="Barlow Thin"/>
              <a:sym typeface="Barlow Thin"/>
            </a:endParaRPr>
          </a:p>
        </p:txBody>
      </p:sp>
      <p:sp>
        <p:nvSpPr>
          <p:cNvPr id="144" name="Google Shape;144;gee23535184_0_63"/>
          <p:cNvSpPr txBox="1"/>
          <p:nvPr/>
        </p:nvSpPr>
        <p:spPr>
          <a:xfrm>
            <a:off x="388800" y="165659"/>
            <a:ext cx="5707200" cy="1290800"/>
          </a:xfrm>
          <a:prstGeom prst="rect">
            <a:avLst/>
          </a:prstGeom>
          <a:noFill/>
          <a:ln>
            <a:noFill/>
          </a:ln>
        </p:spPr>
        <p:txBody>
          <a:bodyPr spcFirstLastPara="1" wrap="square" lIns="121900" tIns="121900" rIns="121900" bIns="121900" anchor="t" anchorCtr="0">
            <a:noAutofit/>
          </a:bodyPr>
          <a:lstStyle/>
          <a:p>
            <a:pPr>
              <a:buClr>
                <a:srgbClr val="000000"/>
              </a:buClr>
              <a:buSzPts val="3000"/>
            </a:pPr>
            <a:r>
              <a:rPr lang="pt-BR" sz="2800" b="1" dirty="0">
                <a:solidFill>
                  <a:srgbClr val="666666"/>
                </a:solidFill>
                <a:ea typeface="Barlow"/>
                <a:cs typeface="Barlow"/>
                <a:sym typeface="Barlow"/>
              </a:rPr>
              <a:t>Importante!!</a:t>
            </a:r>
            <a:endParaRPr sz="4000" b="1" dirty="0">
              <a:solidFill>
                <a:srgbClr val="666666"/>
              </a:solidFill>
              <a:ea typeface="Barlow"/>
              <a:cs typeface="Barlow"/>
              <a:sym typeface="Barlow"/>
            </a:endParaRPr>
          </a:p>
        </p:txBody>
      </p:sp>
      <p:sp>
        <p:nvSpPr>
          <p:cNvPr id="146" name="Google Shape;146;gee23535184_0_6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47" name="Google Shape;147;gee23535184_0_6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026" name="Picture 2" descr="Visual Studio Code - YouTube">
            <a:extLst>
              <a:ext uri="{FF2B5EF4-FFF2-40B4-BE49-F238E27FC236}">
                <a16:creationId xmlns:a16="http://schemas.microsoft.com/office/drawing/2014/main" id="{AB69F0C7-C48A-1CEC-544C-EFE40E772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82" y="1394904"/>
            <a:ext cx="1917569" cy="19175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omo criar, organizar, e apagar pastas no Windows Explor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1582" y="1092852"/>
            <a:ext cx="7592407" cy="4752848"/>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p:cNvSpPr txBox="1"/>
          <p:nvPr/>
        </p:nvSpPr>
        <p:spPr>
          <a:xfrm>
            <a:off x="278800" y="3416928"/>
            <a:ext cx="3002781" cy="2677656"/>
          </a:xfrm>
          <a:prstGeom prst="rect">
            <a:avLst/>
          </a:prstGeom>
          <a:noFill/>
        </p:spPr>
        <p:txBody>
          <a:bodyPr wrap="square" rtlCol="0">
            <a:spAutoFit/>
          </a:bodyPr>
          <a:lstStyle/>
          <a:p>
            <a:r>
              <a:rPr lang="pt-BR" sz="2400" dirty="0"/>
              <a:t>Sempre que formos iniciar um novo projeto,</a:t>
            </a:r>
          </a:p>
          <a:p>
            <a:r>
              <a:rPr lang="pt-BR" sz="2400" dirty="0"/>
              <a:t>É importante criarmos uma nova pasta. </a:t>
            </a:r>
          </a:p>
          <a:p>
            <a:r>
              <a:rPr lang="pt-BR" sz="2400" dirty="0"/>
              <a:t>Dessa forma, nosso projeto fica ‘limpo’.</a:t>
            </a:r>
          </a:p>
        </p:txBody>
      </p:sp>
      <p:pic>
        <p:nvPicPr>
          <p:cNvPr id="2" name="Picture 2">
            <a:extLst>
              <a:ext uri="{FF2B5EF4-FFF2-40B4-BE49-F238E27FC236}">
                <a16:creationId xmlns:a16="http://schemas.microsoft.com/office/drawing/2014/main" id="{B8D8E52E-4B07-E221-723C-F804352E85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809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ee23535184_0_6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42" name="Google Shape;142;gee23535184_0_6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43" name="Google Shape;143;gee23535184_0_63"/>
          <p:cNvSpPr txBox="1"/>
          <p:nvPr/>
        </p:nvSpPr>
        <p:spPr>
          <a:xfrm>
            <a:off x="2953400" y="1456459"/>
            <a:ext cx="6285200" cy="8608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endParaRPr sz="1600">
              <a:solidFill>
                <a:srgbClr val="999999"/>
              </a:solidFill>
              <a:latin typeface="Barlow Light"/>
              <a:ea typeface="Barlow Light"/>
              <a:cs typeface="Barlow Light"/>
              <a:sym typeface="Barlow Light"/>
            </a:endParaRPr>
          </a:p>
          <a:p>
            <a:pPr algn="ctr">
              <a:buClr>
                <a:srgbClr val="000000"/>
              </a:buClr>
              <a:buSzPts val="2000"/>
            </a:pPr>
            <a:endParaRPr sz="2667">
              <a:solidFill>
                <a:srgbClr val="30E566"/>
              </a:solidFill>
              <a:latin typeface="Barlow Thin"/>
              <a:ea typeface="Barlow Thin"/>
              <a:cs typeface="Barlow Thin"/>
              <a:sym typeface="Barlow Thin"/>
            </a:endParaRPr>
          </a:p>
        </p:txBody>
      </p:sp>
      <p:sp>
        <p:nvSpPr>
          <p:cNvPr id="146" name="Google Shape;146;gee23535184_0_6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47" name="Google Shape;147;gee23535184_0_6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2" name="Picture 2" descr="Visual Studio Code - YouTube">
            <a:extLst>
              <a:ext uri="{FF2B5EF4-FFF2-40B4-BE49-F238E27FC236}">
                <a16:creationId xmlns:a16="http://schemas.microsoft.com/office/drawing/2014/main" id="{AB69F0C7-C48A-1CEC-544C-EFE40E772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582" y="1394904"/>
            <a:ext cx="1917569" cy="191756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reating Angular Project using Visual Studio Code - Dot Net Tutoria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0043" y="1796769"/>
            <a:ext cx="7300324" cy="3622579"/>
          </a:xfrm>
          <a:prstGeom prst="rect">
            <a:avLst/>
          </a:prstGeom>
          <a:noFill/>
          <a:extLst>
            <a:ext uri="{909E8E84-426E-40DD-AFC4-6F175D3DCCD1}">
              <a14:hiddenFill xmlns:a14="http://schemas.microsoft.com/office/drawing/2010/main">
                <a:solidFill>
                  <a:srgbClr val="FFFFFF"/>
                </a:solidFill>
              </a14:hiddenFill>
            </a:ext>
          </a:extLst>
        </p:spPr>
      </p:pic>
      <p:sp>
        <p:nvSpPr>
          <p:cNvPr id="14" name="CaixaDeTexto 13"/>
          <p:cNvSpPr txBox="1"/>
          <p:nvPr/>
        </p:nvSpPr>
        <p:spPr>
          <a:xfrm>
            <a:off x="278800" y="3416928"/>
            <a:ext cx="3271224" cy="2677656"/>
          </a:xfrm>
          <a:prstGeom prst="rect">
            <a:avLst/>
          </a:prstGeom>
          <a:noFill/>
        </p:spPr>
        <p:txBody>
          <a:bodyPr wrap="square" rtlCol="0">
            <a:spAutoFit/>
          </a:bodyPr>
          <a:lstStyle/>
          <a:p>
            <a:r>
              <a:rPr lang="pt-BR" sz="2400" dirty="0"/>
              <a:t>O próximo passo, é abrir o </a:t>
            </a:r>
            <a:r>
              <a:rPr lang="pt-BR" sz="2400" dirty="0" err="1"/>
              <a:t>vs</a:t>
            </a:r>
            <a:r>
              <a:rPr lang="pt-BR" sz="2400" dirty="0"/>
              <a:t> </a:t>
            </a:r>
            <a:r>
              <a:rPr lang="pt-BR" sz="2400" dirty="0" err="1"/>
              <a:t>code</a:t>
            </a:r>
            <a:r>
              <a:rPr lang="pt-BR" sz="2400" dirty="0"/>
              <a:t> e localizar a pasta que iremos trabalhar. Vamos em ‘file’, depois clicamos em ‘open folder’ e procuramos nossa pasta.</a:t>
            </a:r>
          </a:p>
        </p:txBody>
      </p:sp>
      <p:sp>
        <p:nvSpPr>
          <p:cNvPr id="15" name="Google Shape;144;gee23535184_0_63"/>
          <p:cNvSpPr txBox="1"/>
          <p:nvPr/>
        </p:nvSpPr>
        <p:spPr>
          <a:xfrm>
            <a:off x="388800" y="165659"/>
            <a:ext cx="5707200" cy="1290800"/>
          </a:xfrm>
          <a:prstGeom prst="rect">
            <a:avLst/>
          </a:prstGeom>
          <a:noFill/>
          <a:ln>
            <a:noFill/>
          </a:ln>
        </p:spPr>
        <p:txBody>
          <a:bodyPr spcFirstLastPara="1" wrap="square" lIns="121900" tIns="121900" rIns="121900" bIns="121900" anchor="t" anchorCtr="0">
            <a:noAutofit/>
          </a:bodyPr>
          <a:lstStyle/>
          <a:p>
            <a:pPr>
              <a:buClr>
                <a:srgbClr val="000000"/>
              </a:buClr>
              <a:buSzPts val="3000"/>
            </a:pPr>
            <a:r>
              <a:rPr lang="pt-BR" sz="3200" b="1" dirty="0">
                <a:solidFill>
                  <a:srgbClr val="666666"/>
                </a:solidFill>
                <a:ea typeface="Barlow"/>
                <a:cs typeface="Barlow"/>
                <a:sym typeface="Barlow"/>
              </a:rPr>
              <a:t>Importante!!</a:t>
            </a:r>
            <a:endParaRPr sz="4000" b="1" dirty="0">
              <a:solidFill>
                <a:srgbClr val="666666"/>
              </a:solidFill>
              <a:ea typeface="Barlow"/>
              <a:cs typeface="Barlow"/>
              <a:sym typeface="Barlow"/>
            </a:endParaRPr>
          </a:p>
        </p:txBody>
      </p:sp>
      <p:pic>
        <p:nvPicPr>
          <p:cNvPr id="2" name="Picture 2">
            <a:extLst>
              <a:ext uri="{FF2B5EF4-FFF2-40B4-BE49-F238E27FC236}">
                <a16:creationId xmlns:a16="http://schemas.microsoft.com/office/drawing/2014/main" id="{FF3C8E02-DF82-5D7E-AA52-BA2E6A1AC0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72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ee23535184_0_6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42" name="Google Shape;142;gee23535184_0_6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44" name="Google Shape;144;gee23535184_0_63"/>
          <p:cNvSpPr txBox="1"/>
          <p:nvPr/>
        </p:nvSpPr>
        <p:spPr>
          <a:xfrm>
            <a:off x="388800" y="165659"/>
            <a:ext cx="5707200" cy="1290800"/>
          </a:xfrm>
          <a:prstGeom prst="rect">
            <a:avLst/>
          </a:prstGeom>
          <a:noFill/>
          <a:ln>
            <a:noFill/>
          </a:ln>
        </p:spPr>
        <p:txBody>
          <a:bodyPr spcFirstLastPara="1" wrap="square" lIns="121900" tIns="121900" rIns="121900" bIns="121900" anchor="t" anchorCtr="0">
            <a:noAutofit/>
          </a:bodyPr>
          <a:lstStyle/>
          <a:p>
            <a:pPr>
              <a:buClr>
                <a:srgbClr val="000000"/>
              </a:buClr>
              <a:buSzPts val="3000"/>
            </a:pPr>
            <a:r>
              <a:rPr lang="pt-BR" sz="4000" b="1" dirty="0">
                <a:solidFill>
                  <a:srgbClr val="666666"/>
                </a:solidFill>
                <a:latin typeface="Barlow"/>
                <a:ea typeface="Barlow"/>
                <a:cs typeface="Barlow"/>
                <a:sym typeface="Barlow"/>
              </a:rPr>
              <a:t>Extensões</a:t>
            </a:r>
            <a:endParaRPr sz="4000" b="1" dirty="0">
              <a:solidFill>
                <a:srgbClr val="666666"/>
              </a:solidFill>
              <a:latin typeface="Barlow"/>
              <a:ea typeface="Barlow"/>
              <a:cs typeface="Barlow"/>
              <a:sym typeface="Barlow"/>
            </a:endParaRPr>
          </a:p>
        </p:txBody>
      </p:sp>
      <p:sp>
        <p:nvSpPr>
          <p:cNvPr id="146" name="Google Shape;146;gee23535184_0_6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47" name="Google Shape;147;gee23535184_0_6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A9CB8B4C-D507-D8A5-6FD1-42502E05A3C8}"/>
              </a:ext>
            </a:extLst>
          </p:cNvPr>
          <p:cNvPicPr>
            <a:picLocks noChangeAspect="1"/>
          </p:cNvPicPr>
          <p:nvPr/>
        </p:nvPicPr>
        <p:blipFill rotWithShape="1">
          <a:blip r:embed="rId4"/>
          <a:srcRect l="32408" r="7559" b="40246"/>
          <a:stretch/>
        </p:blipFill>
        <p:spPr>
          <a:xfrm>
            <a:off x="333639" y="1185054"/>
            <a:ext cx="3772231" cy="2395143"/>
          </a:xfrm>
          <a:prstGeom prst="rect">
            <a:avLst/>
          </a:prstGeom>
        </p:spPr>
      </p:pic>
      <p:pic>
        <p:nvPicPr>
          <p:cNvPr id="6" name="Imagem 5">
            <a:extLst>
              <a:ext uri="{FF2B5EF4-FFF2-40B4-BE49-F238E27FC236}">
                <a16:creationId xmlns:a16="http://schemas.microsoft.com/office/drawing/2014/main" id="{1B98F17E-D0D1-146C-37E4-C69A11D02BAE}"/>
              </a:ext>
            </a:extLst>
          </p:cNvPr>
          <p:cNvPicPr>
            <a:picLocks noChangeAspect="1"/>
          </p:cNvPicPr>
          <p:nvPr/>
        </p:nvPicPr>
        <p:blipFill rotWithShape="1">
          <a:blip r:embed="rId5"/>
          <a:srcRect l="32201" r="7559" b="40905"/>
          <a:stretch/>
        </p:blipFill>
        <p:spPr>
          <a:xfrm>
            <a:off x="8455378" y="1185054"/>
            <a:ext cx="3642740" cy="2395143"/>
          </a:xfrm>
          <a:prstGeom prst="rect">
            <a:avLst/>
          </a:prstGeom>
        </p:spPr>
      </p:pic>
      <p:pic>
        <p:nvPicPr>
          <p:cNvPr id="8" name="Imagem 7">
            <a:extLst>
              <a:ext uri="{FF2B5EF4-FFF2-40B4-BE49-F238E27FC236}">
                <a16:creationId xmlns:a16="http://schemas.microsoft.com/office/drawing/2014/main" id="{EB231411-8ADC-5332-F544-CDFAD9853BD4}"/>
              </a:ext>
            </a:extLst>
          </p:cNvPr>
          <p:cNvPicPr>
            <a:picLocks noChangeAspect="1"/>
          </p:cNvPicPr>
          <p:nvPr/>
        </p:nvPicPr>
        <p:blipFill rotWithShape="1">
          <a:blip r:embed="rId6"/>
          <a:srcRect l="31996" t="6055" r="19753" b="41816"/>
          <a:stretch/>
        </p:blipFill>
        <p:spPr>
          <a:xfrm>
            <a:off x="333639" y="3806358"/>
            <a:ext cx="3772231" cy="2395143"/>
          </a:xfrm>
          <a:prstGeom prst="rect">
            <a:avLst/>
          </a:prstGeom>
        </p:spPr>
      </p:pic>
      <p:pic>
        <p:nvPicPr>
          <p:cNvPr id="10" name="Imagem 9">
            <a:extLst>
              <a:ext uri="{FF2B5EF4-FFF2-40B4-BE49-F238E27FC236}">
                <a16:creationId xmlns:a16="http://schemas.microsoft.com/office/drawing/2014/main" id="{752847A0-7AAB-E2FC-EFF1-2D50D7445B1D}"/>
              </a:ext>
            </a:extLst>
          </p:cNvPr>
          <p:cNvPicPr>
            <a:picLocks noChangeAspect="1"/>
          </p:cNvPicPr>
          <p:nvPr/>
        </p:nvPicPr>
        <p:blipFill rotWithShape="1">
          <a:blip r:embed="rId7"/>
          <a:srcRect l="32099" t="6440" r="17592" b="40741"/>
          <a:stretch/>
        </p:blipFill>
        <p:spPr>
          <a:xfrm>
            <a:off x="8455376" y="3794958"/>
            <a:ext cx="3642741" cy="2395143"/>
          </a:xfrm>
          <a:prstGeom prst="rect">
            <a:avLst/>
          </a:prstGeom>
        </p:spPr>
      </p:pic>
      <p:pic>
        <p:nvPicPr>
          <p:cNvPr id="12" name="Imagem 11">
            <a:extLst>
              <a:ext uri="{FF2B5EF4-FFF2-40B4-BE49-F238E27FC236}">
                <a16:creationId xmlns:a16="http://schemas.microsoft.com/office/drawing/2014/main" id="{9A7644DA-B4D3-6309-8054-ABFC6A14421E}"/>
              </a:ext>
            </a:extLst>
          </p:cNvPr>
          <p:cNvPicPr>
            <a:picLocks noChangeAspect="1"/>
          </p:cNvPicPr>
          <p:nvPr/>
        </p:nvPicPr>
        <p:blipFill rotWithShape="1">
          <a:blip r:embed="rId8"/>
          <a:srcRect l="32613" t="7046" r="18210" b="39607"/>
          <a:stretch/>
        </p:blipFill>
        <p:spPr>
          <a:xfrm>
            <a:off x="4327430" y="1185054"/>
            <a:ext cx="3797701" cy="2395143"/>
          </a:xfrm>
          <a:prstGeom prst="rect">
            <a:avLst/>
          </a:prstGeom>
        </p:spPr>
      </p:pic>
      <p:pic>
        <p:nvPicPr>
          <p:cNvPr id="14" name="Imagem 13">
            <a:extLst>
              <a:ext uri="{FF2B5EF4-FFF2-40B4-BE49-F238E27FC236}">
                <a16:creationId xmlns:a16="http://schemas.microsoft.com/office/drawing/2014/main" id="{2B7927C0-1DD2-32BE-C252-9B65790FB573}"/>
              </a:ext>
            </a:extLst>
          </p:cNvPr>
          <p:cNvPicPr>
            <a:picLocks noChangeAspect="1"/>
          </p:cNvPicPr>
          <p:nvPr/>
        </p:nvPicPr>
        <p:blipFill rotWithShape="1">
          <a:blip r:embed="rId9"/>
          <a:srcRect l="35583" t="6507" r="11317" b="40930"/>
          <a:stretch/>
        </p:blipFill>
        <p:spPr>
          <a:xfrm>
            <a:off x="4352901" y="3806357"/>
            <a:ext cx="3772231" cy="2395143"/>
          </a:xfrm>
          <a:prstGeom prst="rect">
            <a:avLst/>
          </a:prstGeom>
        </p:spPr>
      </p:pic>
      <p:pic>
        <p:nvPicPr>
          <p:cNvPr id="2" name="Picture 2">
            <a:extLst>
              <a:ext uri="{FF2B5EF4-FFF2-40B4-BE49-F238E27FC236}">
                <a16:creationId xmlns:a16="http://schemas.microsoft.com/office/drawing/2014/main" id="{9C528A66-974D-394B-34E1-FA17977B98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770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CaixaDeTexto 11">
            <a:extLst>
              <a:ext uri="{FF2B5EF4-FFF2-40B4-BE49-F238E27FC236}">
                <a16:creationId xmlns:a16="http://schemas.microsoft.com/office/drawing/2014/main" id="{956C3A07-9A03-187F-7C61-077B763BB7E4}"/>
              </a:ext>
            </a:extLst>
          </p:cNvPr>
          <p:cNvSpPr txBox="1"/>
          <p:nvPr/>
        </p:nvSpPr>
        <p:spPr>
          <a:xfrm>
            <a:off x="174813" y="469306"/>
            <a:ext cx="7667512" cy="523220"/>
          </a:xfrm>
          <a:prstGeom prst="rect">
            <a:avLst/>
          </a:prstGeom>
          <a:noFill/>
        </p:spPr>
        <p:txBody>
          <a:bodyPr wrap="square">
            <a:spAutoFit/>
          </a:bodyPr>
          <a:lstStyle/>
          <a:p>
            <a:pPr marL="261620">
              <a:spcBef>
                <a:spcPts val="1115"/>
              </a:spcBef>
              <a:spcAft>
                <a:spcPts val="0"/>
              </a:spcAft>
            </a:pPr>
            <a:r>
              <a:rPr lang="pt-BR" sz="2800" b="1" dirty="0">
                <a:solidFill>
                  <a:srgbClr val="666666"/>
                </a:solidFill>
                <a:effectLst/>
                <a:ea typeface="Tahoma" panose="020B0604030504040204" pitchFamily="34" charset="0"/>
              </a:rPr>
              <a:t>Django-</a:t>
            </a:r>
            <a:r>
              <a:rPr lang="pt-BR" sz="2800" b="1" spc="20" dirty="0">
                <a:solidFill>
                  <a:srgbClr val="666666"/>
                </a:solidFill>
                <a:effectLst/>
                <a:ea typeface="Tahoma" panose="020B0604030504040204" pitchFamily="34" charset="0"/>
              </a:rPr>
              <a:t> </a:t>
            </a:r>
            <a:r>
              <a:rPr lang="pt-BR" sz="2800" b="1" dirty="0">
                <a:solidFill>
                  <a:srgbClr val="666666"/>
                </a:solidFill>
                <a:effectLst/>
                <a:ea typeface="Tahoma" panose="020B0604030504040204" pitchFamily="34" charset="0"/>
              </a:rPr>
              <a:t>Visualização</a:t>
            </a:r>
            <a:r>
              <a:rPr lang="pt-BR" sz="2800" b="1" spc="25" dirty="0">
                <a:solidFill>
                  <a:srgbClr val="666666"/>
                </a:solidFill>
                <a:effectLst/>
                <a:ea typeface="Tahoma" panose="020B0604030504040204" pitchFamily="34" charset="0"/>
              </a:rPr>
              <a:t> </a:t>
            </a:r>
            <a:r>
              <a:rPr lang="pt-BR" sz="2800" b="1" dirty="0">
                <a:solidFill>
                  <a:srgbClr val="666666"/>
                </a:solidFill>
                <a:effectLst/>
                <a:ea typeface="Tahoma" panose="020B0604030504040204" pitchFamily="34" charset="0"/>
              </a:rPr>
              <a:t>de</a:t>
            </a:r>
            <a:r>
              <a:rPr lang="pt-BR" sz="2800" b="1" spc="45" dirty="0">
                <a:solidFill>
                  <a:srgbClr val="666666"/>
                </a:solidFill>
                <a:effectLst/>
                <a:ea typeface="Tahoma" panose="020B0604030504040204" pitchFamily="34" charset="0"/>
              </a:rPr>
              <a:t> </a:t>
            </a:r>
            <a:r>
              <a:rPr lang="pt-BR" sz="2800" b="1" dirty="0">
                <a:solidFill>
                  <a:srgbClr val="666666"/>
                </a:solidFill>
                <a:effectLst/>
                <a:ea typeface="Tahoma" panose="020B0604030504040204" pitchFamily="34" charset="0"/>
              </a:rPr>
              <a:t>dados</a:t>
            </a:r>
            <a:r>
              <a:rPr lang="pt-BR" sz="2800" b="1" spc="25" dirty="0">
                <a:solidFill>
                  <a:srgbClr val="666666"/>
                </a:solidFill>
                <a:effectLst/>
                <a:ea typeface="Tahoma" panose="020B0604030504040204" pitchFamily="34" charset="0"/>
              </a:rPr>
              <a:t> </a:t>
            </a:r>
            <a:r>
              <a:rPr lang="pt-BR" sz="2800" b="1" dirty="0">
                <a:solidFill>
                  <a:srgbClr val="666666"/>
                </a:solidFill>
                <a:effectLst/>
                <a:ea typeface="Tahoma" panose="020B0604030504040204" pitchFamily="34" charset="0"/>
              </a:rPr>
              <a:t>no</a:t>
            </a:r>
            <a:r>
              <a:rPr lang="pt-BR" sz="2800" b="1" spc="35" dirty="0">
                <a:solidFill>
                  <a:srgbClr val="666666"/>
                </a:solidFill>
                <a:effectLst/>
                <a:ea typeface="Tahoma" panose="020B0604030504040204" pitchFamily="34" charset="0"/>
              </a:rPr>
              <a:t> </a:t>
            </a:r>
            <a:r>
              <a:rPr lang="pt-BR" sz="2800" b="1" dirty="0">
                <a:solidFill>
                  <a:srgbClr val="666666"/>
                </a:solidFill>
                <a:effectLst/>
                <a:ea typeface="Tahoma" panose="020B0604030504040204" pitchFamily="34" charset="0"/>
              </a:rPr>
              <a:t>SQLite</a:t>
            </a:r>
            <a:endParaRPr lang="pt-BR" sz="2800" dirty="0">
              <a:effectLst/>
              <a:ea typeface="Tahoma" panose="020B0604030504040204" pitchFamily="34" charset="0"/>
            </a:endParaRPr>
          </a:p>
        </p:txBody>
      </p:sp>
      <p:pic>
        <p:nvPicPr>
          <p:cNvPr id="6" name="Imagem 5">
            <a:extLst>
              <a:ext uri="{FF2B5EF4-FFF2-40B4-BE49-F238E27FC236}">
                <a16:creationId xmlns:a16="http://schemas.microsoft.com/office/drawing/2014/main" id="{3272C9F8-3C6C-3C78-97AE-90F66929D2FC}"/>
              </a:ext>
            </a:extLst>
          </p:cNvPr>
          <p:cNvPicPr>
            <a:picLocks noChangeAspect="1"/>
          </p:cNvPicPr>
          <p:nvPr/>
        </p:nvPicPr>
        <p:blipFill rotWithShape="1">
          <a:blip r:embed="rId4">
            <a:extLst>
              <a:ext uri="{28A0092B-C50C-407E-A947-70E740481C1C}">
                <a14:useLocalDpi xmlns:a14="http://schemas.microsoft.com/office/drawing/2010/main" val="0"/>
              </a:ext>
            </a:extLst>
          </a:blip>
          <a:srcRect r="12353" b="67373"/>
          <a:stretch/>
        </p:blipFill>
        <p:spPr>
          <a:xfrm>
            <a:off x="580793" y="2846124"/>
            <a:ext cx="11020594" cy="2564076"/>
          </a:xfrm>
          <a:prstGeom prst="rect">
            <a:avLst/>
          </a:prstGeom>
        </p:spPr>
      </p:pic>
      <p:sp>
        <p:nvSpPr>
          <p:cNvPr id="7" name="CaixaDeTexto 6">
            <a:extLst>
              <a:ext uri="{FF2B5EF4-FFF2-40B4-BE49-F238E27FC236}">
                <a16:creationId xmlns:a16="http://schemas.microsoft.com/office/drawing/2014/main" id="{66219FBC-4CED-BD64-F205-871ED3717F2D}"/>
              </a:ext>
            </a:extLst>
          </p:cNvPr>
          <p:cNvSpPr txBox="1"/>
          <p:nvPr/>
        </p:nvSpPr>
        <p:spPr>
          <a:xfrm>
            <a:off x="580793" y="1642891"/>
            <a:ext cx="10414839" cy="830997"/>
          </a:xfrm>
          <a:prstGeom prst="rect">
            <a:avLst/>
          </a:prstGeom>
          <a:noFill/>
        </p:spPr>
        <p:txBody>
          <a:bodyPr wrap="square" rtlCol="0">
            <a:spAutoFit/>
          </a:bodyPr>
          <a:lstStyle/>
          <a:p>
            <a:r>
              <a:rPr lang="pt-BR" sz="2400" dirty="0">
                <a:solidFill>
                  <a:schemeClr val="tx1">
                    <a:lumMod val="65000"/>
                    <a:lumOff val="35000"/>
                  </a:schemeClr>
                </a:solidFill>
              </a:rPr>
              <a:t>Para visualizar nossos bancos, podemos utilizar a </a:t>
            </a:r>
            <a:r>
              <a:rPr lang="pt-BR" sz="2400" dirty="0">
                <a:solidFill>
                  <a:schemeClr val="accent6"/>
                </a:solidFill>
              </a:rPr>
              <a:t>extensão</a:t>
            </a:r>
            <a:r>
              <a:rPr lang="pt-BR" sz="2400" dirty="0">
                <a:solidFill>
                  <a:schemeClr val="tx1">
                    <a:lumMod val="65000"/>
                    <a:lumOff val="35000"/>
                  </a:schemeClr>
                </a:solidFill>
              </a:rPr>
              <a:t> do Vs Code: </a:t>
            </a:r>
            <a:r>
              <a:rPr lang="pt-BR" sz="2400" dirty="0">
                <a:solidFill>
                  <a:schemeClr val="accent6"/>
                </a:solidFill>
              </a:rPr>
              <a:t>SQLite3 Editor</a:t>
            </a:r>
            <a:r>
              <a:rPr lang="pt-BR" sz="2400" dirty="0">
                <a:solidFill>
                  <a:schemeClr val="tx1">
                    <a:lumMod val="65000"/>
                    <a:lumOff val="35000"/>
                  </a:schemeClr>
                </a:solidFill>
              </a:rPr>
              <a:t>.</a:t>
            </a:r>
          </a:p>
        </p:txBody>
      </p:sp>
      <p:sp>
        <p:nvSpPr>
          <p:cNvPr id="9" name="Seta: para Baixo 8">
            <a:extLst>
              <a:ext uri="{FF2B5EF4-FFF2-40B4-BE49-F238E27FC236}">
                <a16:creationId xmlns:a16="http://schemas.microsoft.com/office/drawing/2014/main" id="{6F22E14B-9675-1239-A9B5-2D802C791FFC}"/>
              </a:ext>
            </a:extLst>
          </p:cNvPr>
          <p:cNvSpPr/>
          <p:nvPr/>
        </p:nvSpPr>
        <p:spPr>
          <a:xfrm>
            <a:off x="4693918" y="3964920"/>
            <a:ext cx="293912" cy="3716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lipse 1">
            <a:extLst>
              <a:ext uri="{FF2B5EF4-FFF2-40B4-BE49-F238E27FC236}">
                <a16:creationId xmlns:a16="http://schemas.microsoft.com/office/drawing/2014/main" id="{51FD2291-793A-023D-0A5B-28930512C1E8}"/>
              </a:ext>
            </a:extLst>
          </p:cNvPr>
          <p:cNvSpPr/>
          <p:nvPr/>
        </p:nvSpPr>
        <p:spPr>
          <a:xfrm>
            <a:off x="516967" y="4757058"/>
            <a:ext cx="549833" cy="47897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Elipse 12">
            <a:extLst>
              <a:ext uri="{FF2B5EF4-FFF2-40B4-BE49-F238E27FC236}">
                <a16:creationId xmlns:a16="http://schemas.microsoft.com/office/drawing/2014/main" id="{A6B99B15-CEF6-8A61-71C0-E72410D6EB40}"/>
              </a:ext>
            </a:extLst>
          </p:cNvPr>
          <p:cNvSpPr/>
          <p:nvPr/>
        </p:nvSpPr>
        <p:spPr>
          <a:xfrm>
            <a:off x="1089534" y="3323875"/>
            <a:ext cx="549833" cy="47897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2">
            <a:extLst>
              <a:ext uri="{FF2B5EF4-FFF2-40B4-BE49-F238E27FC236}">
                <a16:creationId xmlns:a16="http://schemas.microsoft.com/office/drawing/2014/main" id="{04DE9F76-FD4B-D7CB-2A97-B0BD4EC514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81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C94E4012-B47D-0CAF-45BB-BB4B4690627A}"/>
              </a:ext>
            </a:extLst>
          </p:cNvPr>
          <p:cNvPicPr>
            <a:picLocks noChangeAspect="1"/>
          </p:cNvPicPr>
          <p:nvPr/>
        </p:nvPicPr>
        <p:blipFill rotWithShape="1">
          <a:blip r:embed="rId2"/>
          <a:srcRect l="28189" r="28292" b="57037"/>
          <a:stretch/>
        </p:blipFill>
        <p:spPr>
          <a:xfrm>
            <a:off x="172710" y="1124756"/>
            <a:ext cx="7237633" cy="4570176"/>
          </a:xfrm>
          <a:prstGeom prst="rect">
            <a:avLst/>
          </a:prstGeom>
        </p:spPr>
      </p:pic>
      <p:sp>
        <p:nvSpPr>
          <p:cNvPr id="5" name="Google Shape;147;gee23535184_0_63">
            <a:extLst>
              <a:ext uri="{FF2B5EF4-FFF2-40B4-BE49-F238E27FC236}">
                <a16:creationId xmlns:a16="http://schemas.microsoft.com/office/drawing/2014/main" id="{B1A7980D-1332-5BC0-795F-B39F3647BC07}"/>
              </a:ext>
            </a:extLst>
          </p:cNvPr>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 name="Google Shape;144;gee23535184_0_63">
            <a:extLst>
              <a:ext uri="{FF2B5EF4-FFF2-40B4-BE49-F238E27FC236}">
                <a16:creationId xmlns:a16="http://schemas.microsoft.com/office/drawing/2014/main" id="{EDD65856-ECC3-B14F-6FF7-C9A586FE9714}"/>
              </a:ext>
            </a:extLst>
          </p:cNvPr>
          <p:cNvSpPr txBox="1"/>
          <p:nvPr/>
        </p:nvSpPr>
        <p:spPr>
          <a:xfrm>
            <a:off x="388800" y="165659"/>
            <a:ext cx="5707200" cy="1290800"/>
          </a:xfrm>
          <a:prstGeom prst="rect">
            <a:avLst/>
          </a:prstGeom>
          <a:noFill/>
          <a:ln>
            <a:noFill/>
          </a:ln>
        </p:spPr>
        <p:txBody>
          <a:bodyPr spcFirstLastPara="1" wrap="square" lIns="121900" tIns="121900" rIns="121900" bIns="121900" anchor="t" anchorCtr="0">
            <a:noAutofit/>
          </a:bodyPr>
          <a:lstStyle/>
          <a:p>
            <a:pPr>
              <a:buClr>
                <a:srgbClr val="000000"/>
              </a:buClr>
              <a:buSzPts val="3000"/>
            </a:pPr>
            <a:r>
              <a:rPr lang="pt-BR" sz="3200" b="1" dirty="0">
                <a:solidFill>
                  <a:srgbClr val="666666"/>
                </a:solidFill>
                <a:ea typeface="Barlow"/>
                <a:cs typeface="Barlow"/>
                <a:sym typeface="Barlow"/>
              </a:rPr>
              <a:t>CMD</a:t>
            </a:r>
            <a:endParaRPr sz="4000" b="1" dirty="0">
              <a:solidFill>
                <a:srgbClr val="666666"/>
              </a:solidFill>
              <a:ea typeface="Barlow"/>
              <a:cs typeface="Barlow"/>
              <a:sym typeface="Barlow"/>
            </a:endParaRPr>
          </a:p>
        </p:txBody>
      </p:sp>
      <p:pic>
        <p:nvPicPr>
          <p:cNvPr id="10" name="Imagem 9">
            <a:extLst>
              <a:ext uri="{FF2B5EF4-FFF2-40B4-BE49-F238E27FC236}">
                <a16:creationId xmlns:a16="http://schemas.microsoft.com/office/drawing/2014/main" id="{D490D72B-0DAA-DDC1-EAB6-C9E969CE881A}"/>
              </a:ext>
            </a:extLst>
          </p:cNvPr>
          <p:cNvPicPr>
            <a:picLocks noChangeAspect="1"/>
          </p:cNvPicPr>
          <p:nvPr/>
        </p:nvPicPr>
        <p:blipFill rotWithShape="1">
          <a:blip r:embed="rId3"/>
          <a:srcRect l="24897" r="22325" b="67330"/>
          <a:stretch/>
        </p:blipFill>
        <p:spPr>
          <a:xfrm>
            <a:off x="3920527" y="3093156"/>
            <a:ext cx="8098764" cy="3133297"/>
          </a:xfrm>
          <a:prstGeom prst="rect">
            <a:avLst/>
          </a:prstGeom>
        </p:spPr>
      </p:pic>
      <p:sp>
        <p:nvSpPr>
          <p:cNvPr id="11" name="CaixaDeTexto 10">
            <a:extLst>
              <a:ext uri="{FF2B5EF4-FFF2-40B4-BE49-F238E27FC236}">
                <a16:creationId xmlns:a16="http://schemas.microsoft.com/office/drawing/2014/main" id="{CB4F6997-034B-8A03-55D9-9232B9F6E5BB}"/>
              </a:ext>
            </a:extLst>
          </p:cNvPr>
          <p:cNvSpPr txBox="1"/>
          <p:nvPr/>
        </p:nvSpPr>
        <p:spPr>
          <a:xfrm>
            <a:off x="7879644" y="1343377"/>
            <a:ext cx="3001078" cy="1569660"/>
          </a:xfrm>
          <a:prstGeom prst="rect">
            <a:avLst/>
          </a:prstGeom>
          <a:noFill/>
        </p:spPr>
        <p:txBody>
          <a:bodyPr wrap="none" rtlCol="0">
            <a:spAutoFit/>
          </a:bodyPr>
          <a:lstStyle/>
          <a:p>
            <a:r>
              <a:rPr lang="pt-BR" sz="2400" dirty="0"/>
              <a:t>Vamos pressionar F1.</a:t>
            </a:r>
          </a:p>
          <a:p>
            <a:r>
              <a:rPr lang="pt-BR" sz="2400" dirty="0"/>
              <a:t>digitar essa opção.</a:t>
            </a:r>
          </a:p>
          <a:p>
            <a:endParaRPr lang="pt-BR" sz="2400" dirty="0"/>
          </a:p>
          <a:p>
            <a:r>
              <a:rPr lang="pt-BR" sz="2400" dirty="0"/>
              <a:t>Modificar para o CMD.</a:t>
            </a:r>
          </a:p>
        </p:txBody>
      </p:sp>
      <p:sp>
        <p:nvSpPr>
          <p:cNvPr id="12" name="Seta: para Baixo 11">
            <a:extLst>
              <a:ext uri="{FF2B5EF4-FFF2-40B4-BE49-F238E27FC236}">
                <a16:creationId xmlns:a16="http://schemas.microsoft.com/office/drawing/2014/main" id="{20403EC8-B46E-3F2B-A41D-3207C3F73665}"/>
              </a:ext>
            </a:extLst>
          </p:cNvPr>
          <p:cNvSpPr/>
          <p:nvPr/>
        </p:nvSpPr>
        <p:spPr>
          <a:xfrm rot="1568582">
            <a:off x="8455331" y="2818720"/>
            <a:ext cx="377048" cy="864603"/>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13" name="Seta: para Baixo 12">
            <a:extLst>
              <a:ext uri="{FF2B5EF4-FFF2-40B4-BE49-F238E27FC236}">
                <a16:creationId xmlns:a16="http://schemas.microsoft.com/office/drawing/2014/main" id="{3ED8CA45-5618-8991-0478-080530064C50}"/>
              </a:ext>
            </a:extLst>
          </p:cNvPr>
          <p:cNvSpPr/>
          <p:nvPr/>
        </p:nvSpPr>
        <p:spPr>
          <a:xfrm rot="5023242">
            <a:off x="6748673" y="1040680"/>
            <a:ext cx="377048" cy="190106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pic>
        <p:nvPicPr>
          <p:cNvPr id="2" name="Picture 2">
            <a:extLst>
              <a:ext uri="{FF2B5EF4-FFF2-40B4-BE49-F238E27FC236}">
                <a16:creationId xmlns:a16="http://schemas.microsoft.com/office/drawing/2014/main" id="{D562724E-05C4-67EF-A492-C062867AF4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51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47;gee23535184_0_63">
            <a:extLst>
              <a:ext uri="{FF2B5EF4-FFF2-40B4-BE49-F238E27FC236}">
                <a16:creationId xmlns:a16="http://schemas.microsoft.com/office/drawing/2014/main" id="{B1A7980D-1332-5BC0-795F-B39F3647BC07}"/>
              </a:ext>
            </a:extLst>
          </p:cNvPr>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EF31DFB1-D6F6-412A-FB65-17252570F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401" y="1151855"/>
            <a:ext cx="8731624" cy="5457265"/>
          </a:xfrm>
          <a:prstGeom prst="rect">
            <a:avLst/>
          </a:prstGeom>
        </p:spPr>
      </p:pic>
      <p:sp>
        <p:nvSpPr>
          <p:cNvPr id="14" name="Google Shape;144;gee23535184_0_63">
            <a:extLst>
              <a:ext uri="{FF2B5EF4-FFF2-40B4-BE49-F238E27FC236}">
                <a16:creationId xmlns:a16="http://schemas.microsoft.com/office/drawing/2014/main" id="{218743D6-5E17-7403-B846-710DD982A3D4}"/>
              </a:ext>
            </a:extLst>
          </p:cNvPr>
          <p:cNvSpPr txBox="1"/>
          <p:nvPr/>
        </p:nvSpPr>
        <p:spPr>
          <a:xfrm>
            <a:off x="388800" y="165659"/>
            <a:ext cx="5707200" cy="1290800"/>
          </a:xfrm>
          <a:prstGeom prst="rect">
            <a:avLst/>
          </a:prstGeom>
          <a:noFill/>
          <a:ln>
            <a:noFill/>
          </a:ln>
        </p:spPr>
        <p:txBody>
          <a:bodyPr spcFirstLastPara="1" wrap="square" lIns="121900" tIns="121900" rIns="121900" bIns="121900" anchor="t" anchorCtr="0">
            <a:noAutofit/>
          </a:bodyPr>
          <a:lstStyle/>
          <a:p>
            <a:pPr>
              <a:buClr>
                <a:srgbClr val="000000"/>
              </a:buClr>
              <a:buSzPts val="3000"/>
            </a:pPr>
            <a:r>
              <a:rPr lang="pt-BR" sz="3200" b="1" dirty="0">
                <a:solidFill>
                  <a:srgbClr val="666666"/>
                </a:solidFill>
                <a:ea typeface="Barlow"/>
                <a:cs typeface="Barlow"/>
                <a:sym typeface="Barlow"/>
              </a:rPr>
              <a:t>Auto </a:t>
            </a:r>
            <a:r>
              <a:rPr lang="pt-BR" sz="3200" b="1" dirty="0" err="1">
                <a:solidFill>
                  <a:srgbClr val="666666"/>
                </a:solidFill>
                <a:ea typeface="Barlow"/>
                <a:cs typeface="Barlow"/>
                <a:sym typeface="Barlow"/>
              </a:rPr>
              <a:t>Save</a:t>
            </a:r>
            <a:endParaRPr sz="4000" b="1" dirty="0">
              <a:solidFill>
                <a:srgbClr val="666666"/>
              </a:solidFill>
              <a:ea typeface="Barlow"/>
              <a:cs typeface="Barlow"/>
              <a:sym typeface="Barlow"/>
            </a:endParaRPr>
          </a:p>
        </p:txBody>
      </p:sp>
      <p:pic>
        <p:nvPicPr>
          <p:cNvPr id="2" name="Picture 2">
            <a:extLst>
              <a:ext uri="{FF2B5EF4-FFF2-40B4-BE49-F238E27FC236}">
                <a16:creationId xmlns:a16="http://schemas.microsoft.com/office/drawing/2014/main" id="{4C4B893F-1D9B-C90B-DA55-98DF5C275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069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 name="Text Box 20">
            <a:extLst>
              <a:ext uri="{FF2B5EF4-FFF2-40B4-BE49-F238E27FC236}">
                <a16:creationId xmlns:a16="http://schemas.microsoft.com/office/drawing/2014/main" id="{EB82419B-074B-0826-C928-B120EDCE93BB}"/>
              </a:ext>
            </a:extLst>
          </p:cNvPr>
          <p:cNvSpPr txBox="1">
            <a:spLocks noChangeArrowheads="1"/>
          </p:cNvSpPr>
          <p:nvPr/>
        </p:nvSpPr>
        <p:spPr bwMode="auto">
          <a:xfrm>
            <a:off x="516967" y="417552"/>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Hora de codar!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9" name="Picture 2" descr="Ilustração De Desenho Vetorial De Homem, Trabalhador Do Escritório Ou  Blogueiro Trabalhando, Digitando Ou Gravando Em Computador Ilustração do  Vetor - Ilustração de trabalhador, computador: 198132565">
            <a:extLst>
              <a:ext uri="{FF2B5EF4-FFF2-40B4-BE49-F238E27FC236}">
                <a16:creationId xmlns:a16="http://schemas.microsoft.com/office/drawing/2014/main" id="{4E59AD8C-0138-C25A-F9F8-EED0FD3428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9043" y="1212518"/>
            <a:ext cx="7011506" cy="49414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5A76DF4-207D-C07B-4E98-CEE6E34284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7155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 name="Text Box 20">
            <a:extLst>
              <a:ext uri="{FF2B5EF4-FFF2-40B4-BE49-F238E27FC236}">
                <a16:creationId xmlns:a16="http://schemas.microsoft.com/office/drawing/2014/main" id="{EB82419B-074B-0826-C928-B120EDCE93BB}"/>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CRUD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13320" name="Picture 8" descr="Guias - CRUD">
            <a:extLst>
              <a:ext uri="{FF2B5EF4-FFF2-40B4-BE49-F238E27FC236}">
                <a16:creationId xmlns:a16="http://schemas.microsoft.com/office/drawing/2014/main" id="{A0EB251A-DE93-A3D5-9856-320B951F2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2728" y="1623412"/>
            <a:ext cx="9453538" cy="379959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29622F6-9CD7-083B-F135-42F8E45D40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329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2" y="549995"/>
            <a:ext cx="4228583"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Criando banco e tabela</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pic>
        <p:nvPicPr>
          <p:cNvPr id="3" name="Imagem 2">
            <a:extLst>
              <a:ext uri="{FF2B5EF4-FFF2-40B4-BE49-F238E27FC236}">
                <a16:creationId xmlns:a16="http://schemas.microsoft.com/office/drawing/2014/main" id="{4B4F5BE2-B022-2C2B-5476-B05CA4C998F7}"/>
              </a:ext>
            </a:extLst>
          </p:cNvPr>
          <p:cNvPicPr>
            <a:picLocks noChangeAspect="1"/>
          </p:cNvPicPr>
          <p:nvPr/>
        </p:nvPicPr>
        <p:blipFill rotWithShape="1">
          <a:blip r:embed="rId4">
            <a:extLst>
              <a:ext uri="{28A0092B-C50C-407E-A947-70E740481C1C}">
                <a14:useLocalDpi xmlns:a14="http://schemas.microsoft.com/office/drawing/2010/main" val="0"/>
              </a:ext>
            </a:extLst>
          </a:blip>
          <a:srcRect r="22222" b="55765"/>
          <a:stretch/>
        </p:blipFill>
        <p:spPr>
          <a:xfrm>
            <a:off x="1641657" y="1179324"/>
            <a:ext cx="8908683" cy="3275755"/>
          </a:xfrm>
          <a:prstGeom prst="rect">
            <a:avLst/>
          </a:prstGeom>
        </p:spPr>
      </p:pic>
      <p:sp>
        <p:nvSpPr>
          <p:cNvPr id="12" name="CaixaDeTexto 11">
            <a:extLst>
              <a:ext uri="{FF2B5EF4-FFF2-40B4-BE49-F238E27FC236}">
                <a16:creationId xmlns:a16="http://schemas.microsoft.com/office/drawing/2014/main" id="{4297D6DD-DBF9-38DA-3850-E75D07C446A8}"/>
              </a:ext>
            </a:extLst>
          </p:cNvPr>
          <p:cNvSpPr txBox="1"/>
          <p:nvPr/>
        </p:nvSpPr>
        <p:spPr>
          <a:xfrm>
            <a:off x="620578" y="4508144"/>
            <a:ext cx="10950843" cy="1569660"/>
          </a:xfrm>
          <a:prstGeom prst="rect">
            <a:avLst/>
          </a:prstGeom>
          <a:noFill/>
        </p:spPr>
        <p:txBody>
          <a:bodyPr wrap="square">
            <a:spAutoFit/>
          </a:bodyPr>
          <a:lstStyle/>
          <a:p>
            <a:r>
              <a:rPr lang="pt-BR" sz="2400" b="0" i="0" dirty="0">
                <a:solidFill>
                  <a:schemeClr val="accent1"/>
                </a:solidFill>
                <a:effectLst/>
              </a:rPr>
              <a:t>Este código cria um banco de dados chamado </a:t>
            </a:r>
            <a:r>
              <a:rPr lang="pt-BR" sz="2400" b="0" i="0" dirty="0">
                <a:solidFill>
                  <a:schemeClr val="accent6"/>
                </a:solidFill>
                <a:effectLst/>
              </a:rPr>
              <a:t>'</a:t>
            </a:r>
            <a:r>
              <a:rPr lang="pt-BR" sz="2400" b="0" i="0" dirty="0" err="1">
                <a:solidFill>
                  <a:schemeClr val="accent6"/>
                </a:solidFill>
                <a:effectLst/>
              </a:rPr>
              <a:t>mydatabase.db</a:t>
            </a:r>
            <a:r>
              <a:rPr lang="pt-BR" sz="2400" b="0" i="0" dirty="0">
                <a:solidFill>
                  <a:schemeClr val="accent1"/>
                </a:solidFill>
                <a:effectLst/>
              </a:rPr>
              <a:t>' e uma tabela chamada '</a:t>
            </a:r>
            <a:r>
              <a:rPr lang="pt-BR" sz="2400" b="0" i="0" dirty="0">
                <a:solidFill>
                  <a:schemeClr val="accent6"/>
                </a:solidFill>
                <a:effectLst/>
              </a:rPr>
              <a:t>stocks</a:t>
            </a:r>
            <a:r>
              <a:rPr lang="pt-BR" sz="2400" b="0" i="0" dirty="0">
                <a:solidFill>
                  <a:schemeClr val="accent1"/>
                </a:solidFill>
                <a:effectLst/>
              </a:rPr>
              <a:t>' com as colunas </a:t>
            </a:r>
            <a:r>
              <a:rPr lang="pt-BR" sz="2400" b="0" i="0" dirty="0">
                <a:solidFill>
                  <a:schemeClr val="accent6"/>
                </a:solidFill>
                <a:effectLst/>
              </a:rPr>
              <a:t>'date', 'trans', '</a:t>
            </a:r>
            <a:r>
              <a:rPr lang="pt-BR" sz="2400" b="0" i="0" dirty="0" err="1">
                <a:solidFill>
                  <a:schemeClr val="accent6"/>
                </a:solidFill>
                <a:effectLst/>
              </a:rPr>
              <a:t>symbol</a:t>
            </a:r>
            <a:r>
              <a:rPr lang="pt-BR" sz="2400" b="0" i="0" dirty="0">
                <a:solidFill>
                  <a:schemeClr val="accent6"/>
                </a:solidFill>
                <a:effectLst/>
              </a:rPr>
              <a:t>', '</a:t>
            </a:r>
            <a:r>
              <a:rPr lang="pt-BR" sz="2400" b="0" i="0" dirty="0" err="1">
                <a:solidFill>
                  <a:schemeClr val="accent6"/>
                </a:solidFill>
                <a:effectLst/>
              </a:rPr>
              <a:t>qty</a:t>
            </a:r>
            <a:r>
              <a:rPr lang="pt-BR" sz="2400" b="0" i="0" dirty="0">
                <a:solidFill>
                  <a:schemeClr val="accent6"/>
                </a:solidFill>
                <a:effectLst/>
              </a:rPr>
              <a:t>' </a:t>
            </a:r>
            <a:r>
              <a:rPr lang="pt-BR" sz="2400" b="0" i="0" dirty="0">
                <a:solidFill>
                  <a:schemeClr val="accent1"/>
                </a:solidFill>
                <a:effectLst/>
              </a:rPr>
              <a:t>e</a:t>
            </a:r>
            <a:r>
              <a:rPr lang="pt-BR" sz="2400" b="0" i="0" dirty="0">
                <a:solidFill>
                  <a:schemeClr val="accent6"/>
                </a:solidFill>
                <a:effectLst/>
              </a:rPr>
              <a:t> '</a:t>
            </a:r>
            <a:r>
              <a:rPr lang="pt-BR" sz="2400" b="0" i="0" dirty="0" err="1">
                <a:solidFill>
                  <a:schemeClr val="accent6"/>
                </a:solidFill>
                <a:effectLst/>
              </a:rPr>
              <a:t>price</a:t>
            </a:r>
            <a:r>
              <a:rPr lang="pt-BR" sz="2400" b="0" i="0" dirty="0">
                <a:solidFill>
                  <a:schemeClr val="accent1"/>
                </a:solidFill>
                <a:effectLst/>
              </a:rPr>
              <a:t>'. O comando ‘</a:t>
            </a:r>
            <a:r>
              <a:rPr lang="pt-BR" sz="2400" b="0" i="0" dirty="0" err="1">
                <a:solidFill>
                  <a:schemeClr val="accent6"/>
                </a:solidFill>
                <a:effectLst/>
              </a:rPr>
              <a:t>conn</a:t>
            </a:r>
            <a:r>
              <a:rPr lang="pt-BR" sz="2400" dirty="0" err="1">
                <a:solidFill>
                  <a:schemeClr val="accent6"/>
                </a:solidFill>
              </a:rPr>
              <a:t>.commit</a:t>
            </a:r>
            <a:r>
              <a:rPr lang="pt-BR" sz="2400" dirty="0">
                <a:solidFill>
                  <a:schemeClr val="accent6"/>
                </a:solidFill>
              </a:rPr>
              <a:t>()</a:t>
            </a:r>
            <a:r>
              <a:rPr lang="pt-BR" sz="2400" dirty="0">
                <a:solidFill>
                  <a:schemeClr val="accent1"/>
                </a:solidFill>
              </a:rPr>
              <a:t>’ </a:t>
            </a:r>
            <a:r>
              <a:rPr lang="pt-BR" sz="2400" b="0" i="0" dirty="0">
                <a:solidFill>
                  <a:schemeClr val="accent1"/>
                </a:solidFill>
                <a:effectLst/>
              </a:rPr>
              <a:t>é usado para salvar as alterações na tabela e o ‘</a:t>
            </a:r>
            <a:r>
              <a:rPr lang="pt-BR" sz="2400" b="0" i="0" dirty="0" err="1">
                <a:solidFill>
                  <a:schemeClr val="accent6"/>
                </a:solidFill>
                <a:effectLst/>
              </a:rPr>
              <a:t>conn</a:t>
            </a:r>
            <a:r>
              <a:rPr lang="pt-BR" sz="2400" dirty="0" err="1">
                <a:solidFill>
                  <a:schemeClr val="accent6"/>
                </a:solidFill>
              </a:rPr>
              <a:t>.close</a:t>
            </a:r>
            <a:r>
              <a:rPr lang="pt-BR" sz="2400" dirty="0">
                <a:solidFill>
                  <a:schemeClr val="accent6"/>
                </a:solidFill>
              </a:rPr>
              <a:t>()</a:t>
            </a:r>
            <a:r>
              <a:rPr lang="pt-BR" sz="2400" dirty="0">
                <a:solidFill>
                  <a:schemeClr val="accent1"/>
                </a:solidFill>
              </a:rPr>
              <a:t>’ </a:t>
            </a:r>
            <a:r>
              <a:rPr lang="pt-BR" sz="2400" b="0" i="0" dirty="0">
                <a:solidFill>
                  <a:schemeClr val="accent1"/>
                </a:solidFill>
                <a:effectLst/>
              </a:rPr>
              <a:t>é usado para fechar a conexão com o banco de dados.</a:t>
            </a:r>
            <a:endParaRPr lang="pt-BR" sz="2400" dirty="0">
              <a:solidFill>
                <a:schemeClr val="accent1"/>
              </a:solidFill>
            </a:endParaRPr>
          </a:p>
        </p:txBody>
      </p:sp>
      <p:pic>
        <p:nvPicPr>
          <p:cNvPr id="2" name="Picture 2">
            <a:extLst>
              <a:ext uri="{FF2B5EF4-FFF2-40B4-BE49-F238E27FC236}">
                <a16:creationId xmlns:a16="http://schemas.microsoft.com/office/drawing/2014/main" id="{50F44AEF-C7B8-BEC2-D232-760A784BA8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730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84EE07D-8394-84C6-44D9-96860D725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5241" y="132522"/>
            <a:ext cx="1457118" cy="85491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5;g183fbf96352_0_34">
            <a:extLst>
              <a:ext uri="{FF2B5EF4-FFF2-40B4-BE49-F238E27FC236}">
                <a16:creationId xmlns:a16="http://schemas.microsoft.com/office/drawing/2014/main" id="{D335F3F8-262D-8BF1-A839-96375AF76550}"/>
              </a:ext>
            </a:extLst>
          </p:cNvPr>
          <p:cNvSpPr txBox="1"/>
          <p:nvPr/>
        </p:nvSpPr>
        <p:spPr>
          <a:xfrm>
            <a:off x="169480" y="133939"/>
            <a:ext cx="3297503" cy="75420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US" sz="3700" b="1">
                <a:solidFill>
                  <a:schemeClr val="tx2"/>
                </a:solidFill>
                <a:latin typeface="Calibri"/>
                <a:ea typeface="Calibri"/>
                <a:cs typeface="Calibri"/>
                <a:sym typeface="Calibri"/>
              </a:rPr>
              <a:t>Quem sou eu?</a:t>
            </a:r>
            <a:endParaRPr lang="en-US" sz="3700" b="1" dirty="0">
              <a:solidFill>
                <a:schemeClr val="tx2"/>
              </a:solidFill>
              <a:latin typeface="Calibri"/>
              <a:ea typeface="Calibri"/>
              <a:cs typeface="Calibri"/>
              <a:sym typeface="Calibri"/>
            </a:endParaRPr>
          </a:p>
        </p:txBody>
      </p:sp>
      <p:pic>
        <p:nvPicPr>
          <p:cNvPr id="9" name="Picture 2" descr="Nenhuma descrição de foto disponível.">
            <a:extLst>
              <a:ext uri="{FF2B5EF4-FFF2-40B4-BE49-F238E27FC236}">
                <a16:creationId xmlns:a16="http://schemas.microsoft.com/office/drawing/2014/main" id="{8C00DB07-4C13-0CB9-25D5-E3512D277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934" y="1940450"/>
            <a:ext cx="3095532" cy="409326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 name="Imagem 9">
            <a:extLst>
              <a:ext uri="{FF2B5EF4-FFF2-40B4-BE49-F238E27FC236}">
                <a16:creationId xmlns:a16="http://schemas.microsoft.com/office/drawing/2014/main" id="{6718FFC5-2309-A3B1-67D9-A7B9571C7F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2654" y="2126734"/>
            <a:ext cx="5209309" cy="390698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1" name="Google Shape;47;g183fbf96352_0_34">
            <a:extLst>
              <a:ext uri="{FF2B5EF4-FFF2-40B4-BE49-F238E27FC236}">
                <a16:creationId xmlns:a16="http://schemas.microsoft.com/office/drawing/2014/main" id="{4E0D88C7-970B-2DED-ED8E-C5B7815A1CDA}"/>
              </a:ext>
            </a:extLst>
          </p:cNvPr>
          <p:cNvSpPr txBox="1"/>
          <p:nvPr/>
        </p:nvSpPr>
        <p:spPr>
          <a:xfrm>
            <a:off x="1006934" y="1147569"/>
            <a:ext cx="10150422" cy="553968"/>
          </a:xfrm>
          <a:prstGeom prst="rect">
            <a:avLst/>
          </a:prstGeom>
          <a:noFill/>
          <a:ln>
            <a:noFill/>
          </a:ln>
        </p:spPr>
        <p:txBody>
          <a:bodyPr spcFirstLastPara="1" wrap="square" lIns="91425" tIns="91425" rIns="91425" bIns="91425" anchor="t" anchorCtr="0">
            <a:spAutoFit/>
          </a:bodyPr>
          <a:lstStyle/>
          <a:p>
            <a:pPr lvl="0"/>
            <a:r>
              <a:rPr lang="pt-BR" sz="2400" b="0" i="0" dirty="0">
                <a:solidFill>
                  <a:schemeClr val="tx2"/>
                </a:solidFill>
                <a:effectLst/>
              </a:rPr>
              <a:t>Possuo mais de 9 anos de experiência como mecânico...</a:t>
            </a:r>
            <a:endParaRPr sz="2000" dirty="0">
              <a:solidFill>
                <a:schemeClr val="tx2"/>
              </a:solidFill>
              <a:ea typeface="Calibri"/>
              <a:cs typeface="Calibri"/>
              <a:sym typeface="Calibri"/>
            </a:endParaRPr>
          </a:p>
        </p:txBody>
      </p:sp>
    </p:spTree>
    <p:extLst>
      <p:ext uri="{BB962C8B-B14F-4D97-AF65-F5344CB8AC3E}">
        <p14:creationId xmlns:p14="http://schemas.microsoft.com/office/powerpoint/2010/main" val="7910541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3" y="549995"/>
            <a:ext cx="285160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Inserindo dados</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sp>
        <p:nvSpPr>
          <p:cNvPr id="9" name="CaixaDeTexto 8">
            <a:extLst>
              <a:ext uri="{FF2B5EF4-FFF2-40B4-BE49-F238E27FC236}">
                <a16:creationId xmlns:a16="http://schemas.microsoft.com/office/drawing/2014/main" id="{977C4BBE-990E-A1D6-FDE6-47F4D08CA90B}"/>
              </a:ext>
            </a:extLst>
          </p:cNvPr>
          <p:cNvSpPr txBox="1"/>
          <p:nvPr/>
        </p:nvSpPr>
        <p:spPr>
          <a:xfrm>
            <a:off x="590843" y="1099909"/>
            <a:ext cx="11070445" cy="707886"/>
          </a:xfrm>
          <a:prstGeom prst="rect">
            <a:avLst/>
          </a:prstGeom>
          <a:noFill/>
        </p:spPr>
        <p:txBody>
          <a:bodyPr wrap="square">
            <a:spAutoFit/>
          </a:bodyPr>
          <a:lstStyle/>
          <a:p>
            <a:r>
              <a:rPr lang="pt-BR" sz="2000" b="0" i="0" dirty="0">
                <a:solidFill>
                  <a:schemeClr val="accent1"/>
                </a:solidFill>
                <a:effectLst/>
              </a:rPr>
              <a:t>Agora que o </a:t>
            </a:r>
            <a:r>
              <a:rPr lang="pt-BR" sz="2000" b="0" i="0" dirty="0">
                <a:solidFill>
                  <a:schemeClr val="accent6"/>
                </a:solidFill>
                <a:effectLst/>
              </a:rPr>
              <a:t>banco de dados </a:t>
            </a:r>
            <a:r>
              <a:rPr lang="pt-BR" sz="2000" b="0" i="0" dirty="0">
                <a:solidFill>
                  <a:schemeClr val="accent1"/>
                </a:solidFill>
                <a:effectLst/>
              </a:rPr>
              <a:t>e a </a:t>
            </a:r>
            <a:r>
              <a:rPr lang="pt-BR" sz="2000" b="0" i="0" dirty="0">
                <a:solidFill>
                  <a:schemeClr val="accent6"/>
                </a:solidFill>
                <a:effectLst/>
              </a:rPr>
              <a:t>tabela</a:t>
            </a:r>
            <a:r>
              <a:rPr lang="pt-BR" sz="2000" b="0" i="0" dirty="0">
                <a:solidFill>
                  <a:schemeClr val="accent1"/>
                </a:solidFill>
                <a:effectLst/>
              </a:rPr>
              <a:t> foram criados, podemos adicionar dados a ela. </a:t>
            </a:r>
            <a:r>
              <a:rPr lang="pt-BR" sz="2000" dirty="0">
                <a:solidFill>
                  <a:schemeClr val="accent1"/>
                </a:solidFill>
              </a:rPr>
              <a:t>Crie um outro arquivo e escreve o código a seguir</a:t>
            </a:r>
            <a:r>
              <a:rPr lang="pt-BR" sz="2000" b="0" i="0" dirty="0">
                <a:solidFill>
                  <a:schemeClr val="accent1"/>
                </a:solidFill>
                <a:effectLst/>
              </a:rPr>
              <a:t>:</a:t>
            </a:r>
            <a:endParaRPr lang="pt-BR" sz="2000" dirty="0">
              <a:solidFill>
                <a:schemeClr val="accent1"/>
              </a:solidFill>
            </a:endParaRPr>
          </a:p>
        </p:txBody>
      </p:sp>
      <p:sp>
        <p:nvSpPr>
          <p:cNvPr id="11" name="CaixaDeTexto 10">
            <a:extLst>
              <a:ext uri="{FF2B5EF4-FFF2-40B4-BE49-F238E27FC236}">
                <a16:creationId xmlns:a16="http://schemas.microsoft.com/office/drawing/2014/main" id="{5B14176A-445A-DDCF-AE44-9BE50C1740C7}"/>
              </a:ext>
            </a:extLst>
          </p:cNvPr>
          <p:cNvSpPr txBox="1"/>
          <p:nvPr/>
        </p:nvSpPr>
        <p:spPr>
          <a:xfrm>
            <a:off x="914400" y="5266284"/>
            <a:ext cx="10015370" cy="707886"/>
          </a:xfrm>
          <a:prstGeom prst="rect">
            <a:avLst/>
          </a:prstGeom>
          <a:noFill/>
        </p:spPr>
        <p:txBody>
          <a:bodyPr wrap="square">
            <a:spAutoFit/>
          </a:bodyPr>
          <a:lstStyle/>
          <a:p>
            <a:r>
              <a:rPr lang="pt-BR" sz="2000" b="0" i="0" dirty="0">
                <a:solidFill>
                  <a:schemeClr val="accent1"/>
                </a:solidFill>
                <a:effectLst/>
              </a:rPr>
              <a:t>Este código insere dados na tabela '</a:t>
            </a:r>
            <a:r>
              <a:rPr lang="pt-BR" sz="2000" b="0" i="0" dirty="0">
                <a:solidFill>
                  <a:schemeClr val="accent6"/>
                </a:solidFill>
                <a:effectLst/>
              </a:rPr>
              <a:t>stocks</a:t>
            </a:r>
            <a:r>
              <a:rPr lang="pt-BR" sz="2000" b="0" i="0" dirty="0">
                <a:solidFill>
                  <a:schemeClr val="accent1"/>
                </a:solidFill>
                <a:effectLst/>
              </a:rPr>
              <a:t>'. Para fazer isso, é usada a instrução ‘</a:t>
            </a:r>
            <a:r>
              <a:rPr lang="pt-BR" sz="2000" b="0" i="0" dirty="0">
                <a:solidFill>
                  <a:schemeClr val="accent6"/>
                </a:solidFill>
                <a:effectLst/>
              </a:rPr>
              <a:t>INSERT INTO</a:t>
            </a:r>
            <a:r>
              <a:rPr lang="pt-BR" sz="2000" b="0" i="0" dirty="0">
                <a:solidFill>
                  <a:schemeClr val="accent1"/>
                </a:solidFill>
                <a:effectLst/>
              </a:rPr>
              <a:t>’, seguida pelo nome da tabela e os valores que deseja inserir na tabela.</a:t>
            </a:r>
            <a:endParaRPr lang="pt-BR" sz="2000" dirty="0">
              <a:solidFill>
                <a:schemeClr val="accent1"/>
              </a:solidFill>
            </a:endParaRPr>
          </a:p>
        </p:txBody>
      </p:sp>
      <p:pic>
        <p:nvPicPr>
          <p:cNvPr id="5" name="Imagem 4">
            <a:extLst>
              <a:ext uri="{FF2B5EF4-FFF2-40B4-BE49-F238E27FC236}">
                <a16:creationId xmlns:a16="http://schemas.microsoft.com/office/drawing/2014/main" id="{14EF3535-83A4-7BC1-2C62-96E492961770}"/>
              </a:ext>
            </a:extLst>
          </p:cNvPr>
          <p:cNvPicPr>
            <a:picLocks noChangeAspect="1"/>
          </p:cNvPicPr>
          <p:nvPr/>
        </p:nvPicPr>
        <p:blipFill rotWithShape="1">
          <a:blip r:embed="rId4">
            <a:extLst>
              <a:ext uri="{28A0092B-C50C-407E-A947-70E740481C1C}">
                <a14:useLocalDpi xmlns:a14="http://schemas.microsoft.com/office/drawing/2010/main" val="0"/>
              </a:ext>
            </a:extLst>
          </a:blip>
          <a:srcRect r="35457" b="56549"/>
          <a:stretch/>
        </p:blipFill>
        <p:spPr>
          <a:xfrm>
            <a:off x="2016645" y="1959677"/>
            <a:ext cx="7082118" cy="2979868"/>
          </a:xfrm>
          <a:prstGeom prst="rect">
            <a:avLst/>
          </a:prstGeom>
        </p:spPr>
      </p:pic>
      <p:pic>
        <p:nvPicPr>
          <p:cNvPr id="2" name="Picture 2">
            <a:extLst>
              <a:ext uri="{FF2B5EF4-FFF2-40B4-BE49-F238E27FC236}">
                <a16:creationId xmlns:a16="http://schemas.microsoft.com/office/drawing/2014/main" id="{59F3F0F7-D495-343D-116A-78DFCA9F2D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831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3" y="549995"/>
            <a:ext cx="285160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Lendo dados</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pic>
        <p:nvPicPr>
          <p:cNvPr id="3" name="Imagem 2">
            <a:extLst>
              <a:ext uri="{FF2B5EF4-FFF2-40B4-BE49-F238E27FC236}">
                <a16:creationId xmlns:a16="http://schemas.microsoft.com/office/drawing/2014/main" id="{2D4C6A8D-5660-617E-C4F0-CB28D3343667}"/>
              </a:ext>
            </a:extLst>
          </p:cNvPr>
          <p:cNvPicPr>
            <a:picLocks noChangeAspect="1"/>
          </p:cNvPicPr>
          <p:nvPr/>
        </p:nvPicPr>
        <p:blipFill rotWithShape="1">
          <a:blip r:embed="rId4">
            <a:extLst>
              <a:ext uri="{28A0092B-C50C-407E-A947-70E740481C1C}">
                <a14:useLocalDpi xmlns:a14="http://schemas.microsoft.com/office/drawing/2010/main" val="0"/>
              </a:ext>
            </a:extLst>
          </a:blip>
          <a:srcRect l="-1" t="-1" r="48693" b="39295"/>
          <a:stretch/>
        </p:blipFill>
        <p:spPr>
          <a:xfrm>
            <a:off x="5591165" y="1450393"/>
            <a:ext cx="6299147" cy="4658159"/>
          </a:xfrm>
          <a:prstGeom prst="rect">
            <a:avLst/>
          </a:prstGeom>
        </p:spPr>
      </p:pic>
      <p:sp>
        <p:nvSpPr>
          <p:cNvPr id="11" name="CaixaDeTexto 10">
            <a:extLst>
              <a:ext uri="{FF2B5EF4-FFF2-40B4-BE49-F238E27FC236}">
                <a16:creationId xmlns:a16="http://schemas.microsoft.com/office/drawing/2014/main" id="{8F3EB9C4-365F-0178-C107-617B3EC35904}"/>
              </a:ext>
            </a:extLst>
          </p:cNvPr>
          <p:cNvSpPr txBox="1"/>
          <p:nvPr/>
        </p:nvSpPr>
        <p:spPr>
          <a:xfrm>
            <a:off x="301688" y="1517314"/>
            <a:ext cx="5174079" cy="4154984"/>
          </a:xfrm>
          <a:prstGeom prst="rect">
            <a:avLst/>
          </a:prstGeom>
          <a:noFill/>
        </p:spPr>
        <p:txBody>
          <a:bodyPr wrap="square">
            <a:spAutoFit/>
          </a:bodyPr>
          <a:lstStyle/>
          <a:p>
            <a:r>
              <a:rPr lang="pt-BR" sz="2400" b="0" i="0" dirty="0">
                <a:solidFill>
                  <a:schemeClr val="accent1"/>
                </a:solidFill>
                <a:effectLst/>
              </a:rPr>
              <a:t>Agora que inserimos dados na tabela, podemos ler esses dados. Crie um novo arquivo, e escreva o código a seguir:</a:t>
            </a:r>
          </a:p>
          <a:p>
            <a:endParaRPr lang="pt-BR" sz="2400" dirty="0">
              <a:solidFill>
                <a:schemeClr val="accent1"/>
              </a:solidFill>
            </a:endParaRPr>
          </a:p>
          <a:p>
            <a:endParaRPr lang="pt-BR" sz="2400" dirty="0">
              <a:solidFill>
                <a:schemeClr val="accent1"/>
              </a:solidFill>
            </a:endParaRPr>
          </a:p>
          <a:p>
            <a:r>
              <a:rPr lang="pt-BR" sz="2400" b="0" i="0" dirty="0">
                <a:solidFill>
                  <a:schemeClr val="accent1"/>
                </a:solidFill>
                <a:effectLst/>
              </a:rPr>
              <a:t>Este código seleciona todos os dados da tabela '</a:t>
            </a:r>
            <a:r>
              <a:rPr lang="pt-BR" sz="2400" b="0" i="0" dirty="0">
                <a:solidFill>
                  <a:schemeClr val="accent6"/>
                </a:solidFill>
                <a:effectLst/>
              </a:rPr>
              <a:t>stocks</a:t>
            </a:r>
            <a:r>
              <a:rPr lang="pt-BR" sz="2400" b="0" i="0" dirty="0">
                <a:solidFill>
                  <a:schemeClr val="accent1"/>
                </a:solidFill>
                <a:effectLst/>
              </a:rPr>
              <a:t>' usando a instrução            ‘ </a:t>
            </a:r>
            <a:r>
              <a:rPr lang="pt-BR" sz="2400" b="0" i="0" dirty="0">
                <a:solidFill>
                  <a:schemeClr val="accent6"/>
                </a:solidFill>
                <a:effectLst/>
              </a:rPr>
              <a:t>SELECT *</a:t>
            </a:r>
            <a:r>
              <a:rPr lang="pt-BR" sz="2400" b="0" i="0" dirty="0">
                <a:solidFill>
                  <a:schemeClr val="accent1"/>
                </a:solidFill>
                <a:effectLst/>
              </a:rPr>
              <a:t>’ e armazena os dados em um objeto de cursor. Em seguida, os dados são iterados usando um loop for e impressos na saída padr</a:t>
            </a:r>
            <a:r>
              <a:rPr lang="pt-BR" sz="2400" dirty="0">
                <a:solidFill>
                  <a:schemeClr val="accent1"/>
                </a:solidFill>
              </a:rPr>
              <a:t>ão.</a:t>
            </a:r>
          </a:p>
        </p:txBody>
      </p:sp>
      <p:sp>
        <p:nvSpPr>
          <p:cNvPr id="2" name="Seta: para a Direita 1">
            <a:extLst>
              <a:ext uri="{FF2B5EF4-FFF2-40B4-BE49-F238E27FC236}">
                <a16:creationId xmlns:a16="http://schemas.microsoft.com/office/drawing/2014/main" id="{A98C0E7B-9739-4362-8CD4-EFC436439795}"/>
              </a:ext>
            </a:extLst>
          </p:cNvPr>
          <p:cNvSpPr/>
          <p:nvPr/>
        </p:nvSpPr>
        <p:spPr>
          <a:xfrm>
            <a:off x="4497359" y="256244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a:extLst>
              <a:ext uri="{FF2B5EF4-FFF2-40B4-BE49-F238E27FC236}">
                <a16:creationId xmlns:a16="http://schemas.microsoft.com/office/drawing/2014/main" id="{74920C4D-2A74-92E6-73AB-842BC5BF75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591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3" y="549995"/>
            <a:ext cx="285160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Atualizando dados</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pic>
        <p:nvPicPr>
          <p:cNvPr id="3" name="Imagem 2">
            <a:extLst>
              <a:ext uri="{FF2B5EF4-FFF2-40B4-BE49-F238E27FC236}">
                <a16:creationId xmlns:a16="http://schemas.microsoft.com/office/drawing/2014/main" id="{3BDCC970-1AD9-B31D-44D4-BE52B79264F4}"/>
              </a:ext>
            </a:extLst>
          </p:cNvPr>
          <p:cNvPicPr>
            <a:picLocks noChangeAspect="1"/>
          </p:cNvPicPr>
          <p:nvPr/>
        </p:nvPicPr>
        <p:blipFill rotWithShape="1">
          <a:blip r:embed="rId4">
            <a:extLst>
              <a:ext uri="{28A0092B-C50C-407E-A947-70E740481C1C}">
                <a14:useLocalDpi xmlns:a14="http://schemas.microsoft.com/office/drawing/2010/main" val="0"/>
              </a:ext>
            </a:extLst>
          </a:blip>
          <a:srcRect r="41438" b="41176"/>
          <a:stretch/>
        </p:blipFill>
        <p:spPr>
          <a:xfrm>
            <a:off x="4784467" y="1290917"/>
            <a:ext cx="7059654" cy="4431982"/>
          </a:xfrm>
          <a:prstGeom prst="rect">
            <a:avLst/>
          </a:prstGeom>
        </p:spPr>
      </p:pic>
      <p:sp>
        <p:nvSpPr>
          <p:cNvPr id="11" name="CaixaDeTexto 10">
            <a:extLst>
              <a:ext uri="{FF2B5EF4-FFF2-40B4-BE49-F238E27FC236}">
                <a16:creationId xmlns:a16="http://schemas.microsoft.com/office/drawing/2014/main" id="{58D1626B-1689-912C-7A4D-05563FA9DB04}"/>
              </a:ext>
            </a:extLst>
          </p:cNvPr>
          <p:cNvSpPr txBox="1"/>
          <p:nvPr/>
        </p:nvSpPr>
        <p:spPr>
          <a:xfrm>
            <a:off x="118334" y="1528466"/>
            <a:ext cx="4561242" cy="4062651"/>
          </a:xfrm>
          <a:prstGeom prst="rect">
            <a:avLst/>
          </a:prstGeom>
          <a:noFill/>
        </p:spPr>
        <p:txBody>
          <a:bodyPr wrap="square">
            <a:spAutoFit/>
          </a:bodyPr>
          <a:lstStyle/>
          <a:p>
            <a:r>
              <a:rPr lang="pt-BR" sz="2400" b="0" i="0" dirty="0">
                <a:solidFill>
                  <a:schemeClr val="accent1"/>
                </a:solidFill>
                <a:effectLst/>
              </a:rPr>
              <a:t>Também podemos </a:t>
            </a:r>
            <a:r>
              <a:rPr lang="pt-BR" sz="2400" b="0" i="0" dirty="0">
                <a:solidFill>
                  <a:schemeClr val="accent6"/>
                </a:solidFill>
                <a:effectLst/>
              </a:rPr>
              <a:t>atualizar dados </a:t>
            </a:r>
            <a:r>
              <a:rPr lang="pt-BR" sz="2400" b="0" i="0" dirty="0">
                <a:solidFill>
                  <a:schemeClr val="accent1"/>
                </a:solidFill>
                <a:effectLst/>
              </a:rPr>
              <a:t>na tabela. Crie um novo arquivo e escreva o código a seguir:</a:t>
            </a:r>
          </a:p>
          <a:p>
            <a:endParaRPr lang="pt-BR" sz="2400" dirty="0">
              <a:solidFill>
                <a:schemeClr val="accent1"/>
              </a:solidFill>
            </a:endParaRPr>
          </a:p>
          <a:p>
            <a:endParaRPr lang="pt-BR" sz="2400" dirty="0">
              <a:solidFill>
                <a:schemeClr val="accent1"/>
              </a:solidFill>
            </a:endParaRPr>
          </a:p>
          <a:p>
            <a:endParaRPr lang="pt-BR" sz="2400" dirty="0">
              <a:solidFill>
                <a:schemeClr val="accent1"/>
              </a:solidFill>
            </a:endParaRPr>
          </a:p>
          <a:p>
            <a:endParaRPr lang="pt-BR" sz="2400" dirty="0">
              <a:solidFill>
                <a:schemeClr val="accent1"/>
              </a:solidFill>
            </a:endParaRPr>
          </a:p>
          <a:p>
            <a:r>
              <a:rPr lang="pt-BR" sz="2400" b="0" i="0" dirty="0">
                <a:solidFill>
                  <a:schemeClr val="accent1"/>
                </a:solidFill>
                <a:effectLst/>
              </a:rPr>
              <a:t>Este código atualiza o preço das ações da empresa '</a:t>
            </a:r>
            <a:r>
              <a:rPr lang="pt-BR" sz="2400" b="0" i="0" dirty="0">
                <a:solidFill>
                  <a:schemeClr val="accent6"/>
                </a:solidFill>
                <a:effectLst/>
              </a:rPr>
              <a:t>RHAT</a:t>
            </a:r>
            <a:r>
              <a:rPr lang="pt-BR" sz="2400" b="0" i="0" dirty="0">
                <a:solidFill>
                  <a:schemeClr val="accent1"/>
                </a:solidFill>
                <a:effectLst/>
              </a:rPr>
              <a:t>' para </a:t>
            </a:r>
            <a:r>
              <a:rPr lang="pt-BR" sz="2400" b="0" i="0" dirty="0">
                <a:solidFill>
                  <a:schemeClr val="accent6"/>
                </a:solidFill>
                <a:effectLst/>
              </a:rPr>
              <a:t>53.00</a:t>
            </a:r>
            <a:r>
              <a:rPr lang="pt-BR" sz="2400" b="0" i="0" dirty="0">
                <a:solidFill>
                  <a:schemeClr val="accent1"/>
                </a:solidFill>
                <a:effectLst/>
              </a:rPr>
              <a:t>.</a:t>
            </a:r>
            <a:endParaRPr lang="pt-BR" sz="2400" dirty="0">
              <a:solidFill>
                <a:schemeClr val="accent1"/>
              </a:solidFill>
            </a:endParaRPr>
          </a:p>
          <a:p>
            <a:endParaRPr lang="pt-BR" dirty="0">
              <a:solidFill>
                <a:schemeClr val="accent1"/>
              </a:solidFill>
            </a:endParaRPr>
          </a:p>
        </p:txBody>
      </p:sp>
      <p:sp>
        <p:nvSpPr>
          <p:cNvPr id="12" name="Seta: para a Direita 11">
            <a:extLst>
              <a:ext uri="{FF2B5EF4-FFF2-40B4-BE49-F238E27FC236}">
                <a16:creationId xmlns:a16="http://schemas.microsoft.com/office/drawing/2014/main" id="{0940B242-2963-717E-DA2B-85E63757ABBA}"/>
              </a:ext>
            </a:extLst>
          </p:cNvPr>
          <p:cNvSpPr/>
          <p:nvPr/>
        </p:nvSpPr>
        <p:spPr>
          <a:xfrm>
            <a:off x="3690351" y="250928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4F11CE2A-5218-B40F-3C69-ABC2758F9C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5592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3" y="549995"/>
            <a:ext cx="285160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Deletando dados</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sp>
        <p:nvSpPr>
          <p:cNvPr id="9" name="CaixaDeTexto 8">
            <a:extLst>
              <a:ext uri="{FF2B5EF4-FFF2-40B4-BE49-F238E27FC236}">
                <a16:creationId xmlns:a16="http://schemas.microsoft.com/office/drawing/2014/main" id="{B25B5A38-78B4-83C1-D3C9-A667A022A719}"/>
              </a:ext>
            </a:extLst>
          </p:cNvPr>
          <p:cNvSpPr txBox="1"/>
          <p:nvPr/>
        </p:nvSpPr>
        <p:spPr>
          <a:xfrm>
            <a:off x="324168" y="1582340"/>
            <a:ext cx="5024008" cy="3693319"/>
          </a:xfrm>
          <a:prstGeom prst="rect">
            <a:avLst/>
          </a:prstGeom>
          <a:noFill/>
        </p:spPr>
        <p:txBody>
          <a:bodyPr wrap="square">
            <a:spAutoFit/>
          </a:bodyPr>
          <a:lstStyle/>
          <a:p>
            <a:r>
              <a:rPr lang="pt-BR" sz="2400" b="0" i="0" dirty="0">
                <a:solidFill>
                  <a:schemeClr val="accent1"/>
                </a:solidFill>
                <a:effectLst/>
              </a:rPr>
              <a:t>Também podemos deletar dados da tabela. Crie um novo arquivo e escreva o código a seguir:</a:t>
            </a:r>
          </a:p>
          <a:p>
            <a:endParaRPr lang="pt-BR" sz="2400" dirty="0">
              <a:solidFill>
                <a:schemeClr val="accent1"/>
              </a:solidFill>
            </a:endParaRPr>
          </a:p>
          <a:p>
            <a:endParaRPr lang="pt-BR" sz="2400" b="0" i="0" dirty="0">
              <a:solidFill>
                <a:schemeClr val="accent1"/>
              </a:solidFill>
              <a:effectLst/>
            </a:endParaRPr>
          </a:p>
          <a:p>
            <a:endParaRPr lang="pt-BR" sz="2400" dirty="0">
              <a:solidFill>
                <a:schemeClr val="accent1"/>
              </a:solidFill>
            </a:endParaRPr>
          </a:p>
          <a:p>
            <a:r>
              <a:rPr lang="pt-BR" sz="2400" b="0" i="0" dirty="0">
                <a:solidFill>
                  <a:schemeClr val="accent1"/>
                </a:solidFill>
                <a:effectLst/>
              </a:rPr>
              <a:t>Este código </a:t>
            </a:r>
            <a:r>
              <a:rPr lang="pt-BR" sz="2400" b="0" i="0" dirty="0">
                <a:solidFill>
                  <a:schemeClr val="accent6"/>
                </a:solidFill>
                <a:effectLst/>
              </a:rPr>
              <a:t>deleta</a:t>
            </a:r>
            <a:r>
              <a:rPr lang="pt-BR" sz="2400" b="0" i="0" dirty="0">
                <a:solidFill>
                  <a:schemeClr val="accent1"/>
                </a:solidFill>
                <a:effectLst/>
              </a:rPr>
              <a:t> todas as linhas da tabela '</a:t>
            </a:r>
            <a:r>
              <a:rPr lang="pt-BR" sz="2400" b="0" i="0" dirty="0">
                <a:solidFill>
                  <a:schemeClr val="accent6"/>
                </a:solidFill>
                <a:effectLst/>
              </a:rPr>
              <a:t>stocks</a:t>
            </a:r>
            <a:r>
              <a:rPr lang="pt-BR" sz="2400" b="0" i="0" dirty="0">
                <a:solidFill>
                  <a:schemeClr val="accent1"/>
                </a:solidFill>
                <a:effectLst/>
              </a:rPr>
              <a:t>' que possuem o símbolo '</a:t>
            </a:r>
            <a:r>
              <a:rPr lang="pt-BR" sz="2400" b="0" i="0" dirty="0">
                <a:solidFill>
                  <a:schemeClr val="accent6"/>
                </a:solidFill>
                <a:effectLst/>
              </a:rPr>
              <a:t>IBM</a:t>
            </a:r>
            <a:r>
              <a:rPr lang="pt-BR" sz="2400" b="0" i="0" dirty="0">
                <a:solidFill>
                  <a:schemeClr val="accent1"/>
                </a:solidFill>
                <a:effectLst/>
              </a:rPr>
              <a:t>'.</a:t>
            </a:r>
            <a:endParaRPr lang="pt-BR" sz="2400" dirty="0">
              <a:solidFill>
                <a:schemeClr val="accent1"/>
              </a:solidFill>
            </a:endParaRPr>
          </a:p>
          <a:p>
            <a:endParaRPr lang="pt-BR" dirty="0">
              <a:solidFill>
                <a:schemeClr val="accent1"/>
              </a:solidFill>
            </a:endParaRPr>
          </a:p>
        </p:txBody>
      </p:sp>
      <p:pic>
        <p:nvPicPr>
          <p:cNvPr id="4" name="Imagem 3">
            <a:extLst>
              <a:ext uri="{FF2B5EF4-FFF2-40B4-BE49-F238E27FC236}">
                <a16:creationId xmlns:a16="http://schemas.microsoft.com/office/drawing/2014/main" id="{40020EDA-FECB-6F55-A923-13E38AF238F1}"/>
              </a:ext>
            </a:extLst>
          </p:cNvPr>
          <p:cNvPicPr>
            <a:picLocks noChangeAspect="1"/>
          </p:cNvPicPr>
          <p:nvPr/>
        </p:nvPicPr>
        <p:blipFill rotWithShape="1">
          <a:blip r:embed="rId4">
            <a:extLst>
              <a:ext uri="{28A0092B-C50C-407E-A947-70E740481C1C}">
                <a14:useLocalDpi xmlns:a14="http://schemas.microsoft.com/office/drawing/2010/main" val="0"/>
              </a:ext>
            </a:extLst>
          </a:blip>
          <a:srcRect r="40458" b="46667"/>
          <a:stretch/>
        </p:blipFill>
        <p:spPr>
          <a:xfrm>
            <a:off x="5436355" y="1721223"/>
            <a:ext cx="6533478" cy="3657600"/>
          </a:xfrm>
          <a:prstGeom prst="rect">
            <a:avLst/>
          </a:prstGeom>
        </p:spPr>
      </p:pic>
      <p:sp>
        <p:nvSpPr>
          <p:cNvPr id="11" name="Seta: para a Direita 10">
            <a:extLst>
              <a:ext uri="{FF2B5EF4-FFF2-40B4-BE49-F238E27FC236}">
                <a16:creationId xmlns:a16="http://schemas.microsoft.com/office/drawing/2014/main" id="{4541E68C-6D4F-6AE8-447E-1E6FDD848E92}"/>
              </a:ext>
            </a:extLst>
          </p:cNvPr>
          <p:cNvSpPr/>
          <p:nvPr/>
        </p:nvSpPr>
        <p:spPr>
          <a:xfrm>
            <a:off x="3924654" y="263201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3EAFFC18-45CA-3845-4596-9EE3872E9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5491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3" y="549995"/>
            <a:ext cx="285160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pt-BR" altLang="pt-BR" sz="2400" b="1" dirty="0" err="1">
                <a:solidFill>
                  <a:srgbClr val="666666"/>
                </a:solidFill>
                <a:latin typeface="Arial" panose="020B0604020202020204" pitchFamily="34" charset="0"/>
                <a:ea typeface="Tahoma" panose="020B0604030504040204" pitchFamily="34" charset="0"/>
              </a:rPr>
              <a:t>SQLite</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sp>
        <p:nvSpPr>
          <p:cNvPr id="9" name="CaixaDeTexto 8">
            <a:extLst>
              <a:ext uri="{FF2B5EF4-FFF2-40B4-BE49-F238E27FC236}">
                <a16:creationId xmlns:a16="http://schemas.microsoft.com/office/drawing/2014/main" id="{DC0FA2BE-A626-0B0E-602D-BB184529CDB9}"/>
              </a:ext>
            </a:extLst>
          </p:cNvPr>
          <p:cNvSpPr txBox="1"/>
          <p:nvPr/>
        </p:nvSpPr>
        <p:spPr>
          <a:xfrm>
            <a:off x="1939646" y="2274838"/>
            <a:ext cx="8312707" cy="2308324"/>
          </a:xfrm>
          <a:prstGeom prst="rect">
            <a:avLst/>
          </a:prstGeom>
          <a:noFill/>
        </p:spPr>
        <p:txBody>
          <a:bodyPr wrap="square">
            <a:spAutoFit/>
          </a:bodyPr>
          <a:lstStyle/>
          <a:p>
            <a:r>
              <a:rPr lang="pt-BR" sz="2400" b="0" i="0" dirty="0">
                <a:solidFill>
                  <a:schemeClr val="accent1"/>
                </a:solidFill>
                <a:effectLst/>
              </a:rPr>
              <a:t>Até o momento, aprendemos como criar um banco de dados SQLite3, inserir dados na tabela, ler dados, atualizar dados e deletar dados. O </a:t>
            </a:r>
            <a:r>
              <a:rPr lang="pt-BR" sz="2400" b="0" i="0" dirty="0" err="1">
                <a:solidFill>
                  <a:schemeClr val="accent1"/>
                </a:solidFill>
                <a:effectLst/>
              </a:rPr>
              <a:t>SQLite</a:t>
            </a:r>
            <a:r>
              <a:rPr lang="pt-BR" sz="2400" b="0" i="0" dirty="0">
                <a:solidFill>
                  <a:schemeClr val="accent1"/>
                </a:solidFill>
                <a:effectLst/>
              </a:rPr>
              <a:t> é uma ótima opção para armazenar dados simples em aplicativos Python e a biblioteca sqlite3 torna fácil trabalhar com esse banco de dados diretamente do seu código Python.</a:t>
            </a:r>
            <a:endParaRPr lang="pt-BR" sz="2400" dirty="0">
              <a:solidFill>
                <a:schemeClr val="accent1"/>
              </a:solidFill>
            </a:endParaRPr>
          </a:p>
        </p:txBody>
      </p:sp>
      <p:pic>
        <p:nvPicPr>
          <p:cNvPr id="2" name="Picture 2">
            <a:extLst>
              <a:ext uri="{FF2B5EF4-FFF2-40B4-BE49-F238E27FC236}">
                <a16:creationId xmlns:a16="http://schemas.microsoft.com/office/drawing/2014/main" id="{C0A3D1BE-AD91-760B-9207-2D4365765F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5826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3" y="549995"/>
            <a:ext cx="168452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JOIN</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sp>
        <p:nvSpPr>
          <p:cNvPr id="9" name="CaixaDeTexto 8">
            <a:extLst>
              <a:ext uri="{FF2B5EF4-FFF2-40B4-BE49-F238E27FC236}">
                <a16:creationId xmlns:a16="http://schemas.microsoft.com/office/drawing/2014/main" id="{7A1E65B8-0FCF-11EC-64AE-E73C0AD74491}"/>
              </a:ext>
            </a:extLst>
          </p:cNvPr>
          <p:cNvSpPr txBox="1"/>
          <p:nvPr/>
        </p:nvSpPr>
        <p:spPr>
          <a:xfrm>
            <a:off x="361507" y="1034825"/>
            <a:ext cx="11608326" cy="1938992"/>
          </a:xfrm>
          <a:prstGeom prst="rect">
            <a:avLst/>
          </a:prstGeom>
          <a:noFill/>
        </p:spPr>
        <p:txBody>
          <a:bodyPr wrap="square">
            <a:spAutoFit/>
          </a:bodyPr>
          <a:lstStyle/>
          <a:p>
            <a:pPr algn="l"/>
            <a:r>
              <a:rPr lang="pt-BR" sz="2000" b="0" i="0" dirty="0">
                <a:solidFill>
                  <a:schemeClr val="accent1"/>
                </a:solidFill>
                <a:effectLst/>
              </a:rPr>
              <a:t>Uma das </a:t>
            </a:r>
            <a:r>
              <a:rPr lang="pt-BR" sz="2000" b="0" i="0" dirty="0">
                <a:solidFill>
                  <a:schemeClr val="accent6"/>
                </a:solidFill>
                <a:effectLst/>
              </a:rPr>
              <a:t>principais funcionalidades </a:t>
            </a:r>
            <a:r>
              <a:rPr lang="pt-BR" sz="2000" b="0" i="0" dirty="0">
                <a:solidFill>
                  <a:schemeClr val="accent1"/>
                </a:solidFill>
                <a:effectLst/>
              </a:rPr>
              <a:t>dos bancos de dados relacionais é a habilidade de </a:t>
            </a:r>
            <a:r>
              <a:rPr lang="pt-BR" sz="2000" b="0" i="0" dirty="0">
                <a:solidFill>
                  <a:schemeClr val="accent6"/>
                </a:solidFill>
                <a:effectLst/>
              </a:rPr>
              <a:t>unir</a:t>
            </a:r>
            <a:r>
              <a:rPr lang="pt-BR" sz="2000" b="0" i="0" dirty="0">
                <a:solidFill>
                  <a:schemeClr val="accent1"/>
                </a:solidFill>
                <a:effectLst/>
              </a:rPr>
              <a:t> informações de diferentes tabelas através do comando </a:t>
            </a:r>
            <a:r>
              <a:rPr lang="pt-BR" sz="2000" b="0" i="0" dirty="0">
                <a:solidFill>
                  <a:schemeClr val="accent6"/>
                </a:solidFill>
                <a:effectLst/>
              </a:rPr>
              <a:t>JOIN</a:t>
            </a:r>
            <a:r>
              <a:rPr lang="pt-BR" sz="2000" b="0" i="0" dirty="0">
                <a:solidFill>
                  <a:schemeClr val="accent1"/>
                </a:solidFill>
                <a:effectLst/>
              </a:rPr>
              <a:t>. O SQLite3 suporta diferentes tipos de JOIN, incluindo </a:t>
            </a:r>
            <a:r>
              <a:rPr lang="pt-BR" sz="2000" b="0" i="0" dirty="0">
                <a:solidFill>
                  <a:schemeClr val="accent6"/>
                </a:solidFill>
                <a:effectLst/>
              </a:rPr>
              <a:t>INNER JOIN, LEFT JOIN, RIGHT JOIN, e OUTER JOIN</a:t>
            </a:r>
            <a:r>
              <a:rPr lang="pt-BR" sz="2000" b="0" i="0" dirty="0">
                <a:solidFill>
                  <a:schemeClr val="accent1"/>
                </a:solidFill>
                <a:effectLst/>
              </a:rPr>
              <a:t>.</a:t>
            </a:r>
          </a:p>
          <a:p>
            <a:pPr algn="l"/>
            <a:r>
              <a:rPr lang="pt-BR" sz="2000" b="0" i="0" dirty="0">
                <a:solidFill>
                  <a:schemeClr val="accent1"/>
                </a:solidFill>
                <a:effectLst/>
              </a:rPr>
              <a:t>Para demonstrar o uso do JOIN no SQLite3 com Python, vamos criar uma </a:t>
            </a:r>
            <a:r>
              <a:rPr lang="pt-BR" sz="2000" b="0" i="0" dirty="0">
                <a:solidFill>
                  <a:schemeClr val="accent6"/>
                </a:solidFill>
                <a:effectLst/>
              </a:rPr>
              <a:t>segunda tabela </a:t>
            </a:r>
            <a:r>
              <a:rPr lang="pt-BR" sz="2000" b="0" i="0" dirty="0">
                <a:solidFill>
                  <a:schemeClr val="accent1"/>
                </a:solidFill>
                <a:effectLst/>
              </a:rPr>
              <a:t>chamada '</a:t>
            </a:r>
            <a:r>
              <a:rPr lang="pt-BR" sz="2000" b="0" i="0" dirty="0" err="1">
                <a:solidFill>
                  <a:schemeClr val="accent6"/>
                </a:solidFill>
                <a:effectLst/>
              </a:rPr>
              <a:t>companies</a:t>
            </a:r>
            <a:r>
              <a:rPr lang="pt-BR" sz="2000" b="0" i="0" dirty="0">
                <a:solidFill>
                  <a:schemeClr val="accent1"/>
                </a:solidFill>
                <a:effectLst/>
              </a:rPr>
              <a:t>', que irá armazenar informações sobre as empresas cujas ações estamos acompanhando. Crie um novo arquivo e escreva o código a seguir:</a:t>
            </a:r>
          </a:p>
        </p:txBody>
      </p:sp>
      <p:pic>
        <p:nvPicPr>
          <p:cNvPr id="4" name="Imagem 3">
            <a:extLst>
              <a:ext uri="{FF2B5EF4-FFF2-40B4-BE49-F238E27FC236}">
                <a16:creationId xmlns:a16="http://schemas.microsoft.com/office/drawing/2014/main" id="{043CAD4A-EDF2-072B-31B2-F64BA61D8372}"/>
              </a:ext>
            </a:extLst>
          </p:cNvPr>
          <p:cNvPicPr>
            <a:picLocks noChangeAspect="1"/>
          </p:cNvPicPr>
          <p:nvPr/>
        </p:nvPicPr>
        <p:blipFill rotWithShape="1">
          <a:blip r:embed="rId4">
            <a:extLst>
              <a:ext uri="{28A0092B-C50C-407E-A947-70E740481C1C}">
                <a14:useLocalDpi xmlns:a14="http://schemas.microsoft.com/office/drawing/2010/main" val="0"/>
              </a:ext>
            </a:extLst>
          </a:blip>
          <a:srcRect r="17810" b="50000"/>
          <a:stretch/>
        </p:blipFill>
        <p:spPr>
          <a:xfrm>
            <a:off x="1697502" y="3024069"/>
            <a:ext cx="9018494" cy="3429000"/>
          </a:xfrm>
          <a:prstGeom prst="rect">
            <a:avLst/>
          </a:prstGeom>
        </p:spPr>
      </p:pic>
      <p:pic>
        <p:nvPicPr>
          <p:cNvPr id="2" name="Picture 2">
            <a:extLst>
              <a:ext uri="{FF2B5EF4-FFF2-40B4-BE49-F238E27FC236}">
                <a16:creationId xmlns:a16="http://schemas.microsoft.com/office/drawing/2014/main" id="{ACEB71FD-BB23-4F7B-E2B6-6FDCB76E9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748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3" y="549995"/>
            <a:ext cx="285160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JOIN</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sp>
        <p:nvSpPr>
          <p:cNvPr id="9" name="CaixaDeTexto 8">
            <a:extLst>
              <a:ext uri="{FF2B5EF4-FFF2-40B4-BE49-F238E27FC236}">
                <a16:creationId xmlns:a16="http://schemas.microsoft.com/office/drawing/2014/main" id="{E9909C2B-D169-A98E-0223-B50AC7445E67}"/>
              </a:ext>
            </a:extLst>
          </p:cNvPr>
          <p:cNvSpPr txBox="1"/>
          <p:nvPr/>
        </p:nvSpPr>
        <p:spPr>
          <a:xfrm>
            <a:off x="438906" y="1152284"/>
            <a:ext cx="11530927" cy="1015663"/>
          </a:xfrm>
          <a:prstGeom prst="rect">
            <a:avLst/>
          </a:prstGeom>
          <a:noFill/>
        </p:spPr>
        <p:txBody>
          <a:bodyPr wrap="square">
            <a:spAutoFit/>
          </a:bodyPr>
          <a:lstStyle/>
          <a:p>
            <a:pPr algn="l"/>
            <a:r>
              <a:rPr lang="pt-BR" sz="2000" b="0" i="0" dirty="0">
                <a:solidFill>
                  <a:schemeClr val="accent1"/>
                </a:solidFill>
                <a:effectLst/>
              </a:rPr>
              <a:t>Agora que a tabela '</a:t>
            </a:r>
            <a:r>
              <a:rPr lang="pt-BR" sz="2000" b="0" i="0" dirty="0" err="1">
                <a:solidFill>
                  <a:schemeClr val="accent6"/>
                </a:solidFill>
                <a:effectLst/>
              </a:rPr>
              <a:t>companies</a:t>
            </a:r>
            <a:r>
              <a:rPr lang="pt-BR" sz="2000" b="0" i="0" dirty="0">
                <a:solidFill>
                  <a:schemeClr val="accent1"/>
                </a:solidFill>
                <a:effectLst/>
              </a:rPr>
              <a:t>' foi criada e populada com algumas informações, podemos usar o JOIN para </a:t>
            </a:r>
            <a:r>
              <a:rPr lang="pt-BR" sz="2000" b="0" i="0" dirty="0">
                <a:solidFill>
                  <a:schemeClr val="accent6"/>
                </a:solidFill>
                <a:effectLst/>
              </a:rPr>
              <a:t>unir </a:t>
            </a:r>
            <a:r>
              <a:rPr lang="pt-BR" sz="2000" b="0" i="0" dirty="0">
                <a:solidFill>
                  <a:schemeClr val="accent1"/>
                </a:solidFill>
                <a:effectLst/>
              </a:rPr>
              <a:t>as informações das tabelas '</a:t>
            </a:r>
            <a:r>
              <a:rPr lang="pt-BR" sz="2000" b="0" i="0" dirty="0">
                <a:solidFill>
                  <a:schemeClr val="accent6"/>
                </a:solidFill>
                <a:effectLst/>
              </a:rPr>
              <a:t>stocks</a:t>
            </a:r>
            <a:r>
              <a:rPr lang="pt-BR" sz="2000" b="0" i="0" dirty="0">
                <a:solidFill>
                  <a:schemeClr val="accent1"/>
                </a:solidFill>
                <a:effectLst/>
              </a:rPr>
              <a:t>' e '</a:t>
            </a:r>
            <a:r>
              <a:rPr lang="pt-BR" sz="2000" b="0" i="0" dirty="0" err="1">
                <a:solidFill>
                  <a:schemeClr val="accent6"/>
                </a:solidFill>
                <a:effectLst/>
              </a:rPr>
              <a:t>companies</a:t>
            </a:r>
            <a:r>
              <a:rPr lang="pt-BR" sz="2000" b="0" i="0" dirty="0">
                <a:solidFill>
                  <a:schemeClr val="accent1"/>
                </a:solidFill>
                <a:effectLst/>
              </a:rPr>
              <a:t>' e obter uma visão mais completa dos dados.</a:t>
            </a:r>
          </a:p>
          <a:p>
            <a:pPr algn="l"/>
            <a:r>
              <a:rPr lang="pt-BR" sz="2000" b="0" i="0" dirty="0">
                <a:solidFill>
                  <a:schemeClr val="accent1"/>
                </a:solidFill>
                <a:effectLst/>
              </a:rPr>
              <a:t>Adicione o seguinte código para fazer um </a:t>
            </a:r>
            <a:r>
              <a:rPr lang="pt-BR" sz="2000" b="0" i="0" dirty="0">
                <a:solidFill>
                  <a:schemeClr val="accent6"/>
                </a:solidFill>
                <a:effectLst/>
              </a:rPr>
              <a:t>INNER JOIN </a:t>
            </a:r>
            <a:r>
              <a:rPr lang="pt-BR" sz="2000" b="0" i="0" dirty="0">
                <a:solidFill>
                  <a:schemeClr val="accent1"/>
                </a:solidFill>
                <a:effectLst/>
              </a:rPr>
              <a:t>entre as tabelas '</a:t>
            </a:r>
            <a:r>
              <a:rPr lang="pt-BR" sz="2000" b="0" i="0" dirty="0">
                <a:solidFill>
                  <a:schemeClr val="accent6"/>
                </a:solidFill>
                <a:effectLst/>
              </a:rPr>
              <a:t>stocks</a:t>
            </a:r>
            <a:r>
              <a:rPr lang="pt-BR" sz="2000" b="0" i="0" dirty="0">
                <a:solidFill>
                  <a:schemeClr val="accent1"/>
                </a:solidFill>
                <a:effectLst/>
              </a:rPr>
              <a:t>' e '</a:t>
            </a:r>
            <a:r>
              <a:rPr lang="pt-BR" sz="2000" b="0" i="0" dirty="0" err="1">
                <a:solidFill>
                  <a:schemeClr val="accent6"/>
                </a:solidFill>
                <a:effectLst/>
              </a:rPr>
              <a:t>companies</a:t>
            </a:r>
            <a:r>
              <a:rPr lang="pt-BR" sz="2000" b="0" i="0" dirty="0">
                <a:solidFill>
                  <a:schemeClr val="accent1"/>
                </a:solidFill>
                <a:effectLst/>
              </a:rPr>
              <a:t>':</a:t>
            </a:r>
          </a:p>
        </p:txBody>
      </p:sp>
      <p:pic>
        <p:nvPicPr>
          <p:cNvPr id="4" name="Imagem 3">
            <a:extLst>
              <a:ext uri="{FF2B5EF4-FFF2-40B4-BE49-F238E27FC236}">
                <a16:creationId xmlns:a16="http://schemas.microsoft.com/office/drawing/2014/main" id="{372815E2-42F5-78C1-925E-C5FD847F27FD}"/>
              </a:ext>
            </a:extLst>
          </p:cNvPr>
          <p:cNvPicPr>
            <a:picLocks noChangeAspect="1"/>
          </p:cNvPicPr>
          <p:nvPr/>
        </p:nvPicPr>
        <p:blipFill rotWithShape="1">
          <a:blip r:embed="rId4">
            <a:extLst>
              <a:ext uri="{28A0092B-C50C-407E-A947-70E740481C1C}">
                <a14:useLocalDpi xmlns:a14="http://schemas.microsoft.com/office/drawing/2010/main" val="0"/>
              </a:ext>
            </a:extLst>
          </a:blip>
          <a:srcRect r="23987" b="31451"/>
          <a:stretch/>
        </p:blipFill>
        <p:spPr>
          <a:xfrm>
            <a:off x="2652010" y="2285406"/>
            <a:ext cx="7508838" cy="4232196"/>
          </a:xfrm>
          <a:prstGeom prst="rect">
            <a:avLst/>
          </a:prstGeom>
        </p:spPr>
      </p:pic>
      <p:pic>
        <p:nvPicPr>
          <p:cNvPr id="2" name="Picture 2">
            <a:extLst>
              <a:ext uri="{FF2B5EF4-FFF2-40B4-BE49-F238E27FC236}">
                <a16:creationId xmlns:a16="http://schemas.microsoft.com/office/drawing/2014/main" id="{0FB2E4FD-5503-A780-600F-10F6301684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317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3" y="549995"/>
            <a:ext cx="285160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pt-BR" altLang="pt-BR" sz="2400" b="1" dirty="0">
                <a:solidFill>
                  <a:srgbClr val="666666"/>
                </a:solidFill>
                <a:latin typeface="Arial" panose="020B0604020202020204" pitchFamily="34" charset="0"/>
                <a:ea typeface="Tahoma" panose="020B0604030504040204" pitchFamily="34" charset="0"/>
              </a:rPr>
              <a:t>JOIN</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sp>
        <p:nvSpPr>
          <p:cNvPr id="9" name="CaixaDeTexto 8">
            <a:extLst>
              <a:ext uri="{FF2B5EF4-FFF2-40B4-BE49-F238E27FC236}">
                <a16:creationId xmlns:a16="http://schemas.microsoft.com/office/drawing/2014/main" id="{9C487DA6-159A-A20F-55EE-2E72941522C7}"/>
              </a:ext>
            </a:extLst>
          </p:cNvPr>
          <p:cNvSpPr txBox="1"/>
          <p:nvPr/>
        </p:nvSpPr>
        <p:spPr>
          <a:xfrm>
            <a:off x="2508856" y="2274838"/>
            <a:ext cx="7174287" cy="2308324"/>
          </a:xfrm>
          <a:prstGeom prst="rect">
            <a:avLst/>
          </a:prstGeom>
          <a:noFill/>
        </p:spPr>
        <p:txBody>
          <a:bodyPr wrap="square">
            <a:spAutoFit/>
          </a:bodyPr>
          <a:lstStyle/>
          <a:p>
            <a:r>
              <a:rPr lang="pt-BR" sz="2400" b="0" i="0" dirty="0">
                <a:solidFill>
                  <a:schemeClr val="accent1"/>
                </a:solidFill>
                <a:effectLst/>
              </a:rPr>
              <a:t>Nesta seção, aprendemos como usar o </a:t>
            </a:r>
            <a:r>
              <a:rPr lang="pt-BR" sz="2400" b="0" i="0" dirty="0">
                <a:solidFill>
                  <a:schemeClr val="accent6"/>
                </a:solidFill>
                <a:effectLst/>
              </a:rPr>
              <a:t>JOIN</a:t>
            </a:r>
            <a:r>
              <a:rPr lang="pt-BR" sz="2400" b="0" i="0" dirty="0">
                <a:solidFill>
                  <a:schemeClr val="accent1"/>
                </a:solidFill>
                <a:effectLst/>
              </a:rPr>
              <a:t> para unir informações de diferentes tabelas em um banco de dados </a:t>
            </a:r>
            <a:r>
              <a:rPr lang="pt-BR" sz="2400" b="0" i="0" dirty="0">
                <a:solidFill>
                  <a:schemeClr val="accent6"/>
                </a:solidFill>
                <a:effectLst/>
              </a:rPr>
              <a:t>SQLite3</a:t>
            </a:r>
            <a:r>
              <a:rPr lang="pt-BR" sz="2400" b="0" i="0" dirty="0">
                <a:solidFill>
                  <a:schemeClr val="accent1"/>
                </a:solidFill>
                <a:effectLst/>
              </a:rPr>
              <a:t> com </a:t>
            </a:r>
            <a:r>
              <a:rPr lang="pt-BR" sz="2400" b="0" i="0" dirty="0">
                <a:solidFill>
                  <a:schemeClr val="accent6"/>
                </a:solidFill>
                <a:effectLst/>
              </a:rPr>
              <a:t>Python</a:t>
            </a:r>
            <a:r>
              <a:rPr lang="pt-BR" sz="2400" b="0" i="0" dirty="0">
                <a:solidFill>
                  <a:schemeClr val="accent1"/>
                </a:solidFill>
                <a:effectLst/>
              </a:rPr>
              <a:t>. Com esta funcionalidade, podemos obter uma visão mais completa dos dados armazenados em nosso banco de dados e fazer análises mais sofisticadas.</a:t>
            </a:r>
            <a:endParaRPr lang="pt-BR" sz="2400" dirty="0">
              <a:solidFill>
                <a:schemeClr val="accent1"/>
              </a:solidFill>
            </a:endParaRPr>
          </a:p>
        </p:txBody>
      </p:sp>
      <p:pic>
        <p:nvPicPr>
          <p:cNvPr id="2" name="Picture 2">
            <a:extLst>
              <a:ext uri="{FF2B5EF4-FFF2-40B4-BE49-F238E27FC236}">
                <a16:creationId xmlns:a16="http://schemas.microsoft.com/office/drawing/2014/main" id="{92E0E794-4156-9245-4894-E9A99B065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365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3" y="549995"/>
            <a:ext cx="285160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JOIN</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sp>
        <p:nvSpPr>
          <p:cNvPr id="9" name="CaixaDeTexto 8">
            <a:extLst>
              <a:ext uri="{FF2B5EF4-FFF2-40B4-BE49-F238E27FC236}">
                <a16:creationId xmlns:a16="http://schemas.microsoft.com/office/drawing/2014/main" id="{225CEC44-77C5-FB22-EC91-644F9281934D}"/>
              </a:ext>
            </a:extLst>
          </p:cNvPr>
          <p:cNvSpPr txBox="1"/>
          <p:nvPr/>
        </p:nvSpPr>
        <p:spPr>
          <a:xfrm>
            <a:off x="686664" y="1228397"/>
            <a:ext cx="10818671" cy="4401205"/>
          </a:xfrm>
          <a:prstGeom prst="rect">
            <a:avLst/>
          </a:prstGeom>
          <a:noFill/>
        </p:spPr>
        <p:txBody>
          <a:bodyPr wrap="square">
            <a:spAutoFit/>
          </a:bodyPr>
          <a:lstStyle/>
          <a:p>
            <a:pPr algn="l"/>
            <a:r>
              <a:rPr lang="pt-BR" sz="2000" b="0" i="0" dirty="0">
                <a:solidFill>
                  <a:schemeClr val="accent6"/>
                </a:solidFill>
                <a:effectLst/>
              </a:rPr>
              <a:t>LEFT JOIN, RIGHT JOIN, OUTER JOIN e INNER JOIN </a:t>
            </a:r>
            <a:r>
              <a:rPr lang="pt-BR" sz="2000" b="0" i="0" dirty="0">
                <a:solidFill>
                  <a:schemeClr val="accent1"/>
                </a:solidFill>
                <a:effectLst/>
              </a:rPr>
              <a:t>são comandos usados em bancos de dados relacionais para unir informações de diferentes tabelas em uma consulta SQL. </a:t>
            </a:r>
          </a:p>
          <a:p>
            <a:pPr algn="l"/>
            <a:r>
              <a:rPr lang="pt-BR" sz="2000" b="0" i="0" dirty="0">
                <a:solidFill>
                  <a:schemeClr val="accent1"/>
                </a:solidFill>
                <a:effectLst/>
              </a:rPr>
              <a:t>Eles diferem em como eles unem as informações de cada tabela, e cada um tem um propósito específico:</a:t>
            </a:r>
          </a:p>
          <a:p>
            <a:pPr algn="l"/>
            <a:endParaRPr lang="pt-BR" sz="2000" b="0" i="0" dirty="0">
              <a:solidFill>
                <a:schemeClr val="accent1"/>
              </a:solidFill>
              <a:effectLst/>
            </a:endParaRPr>
          </a:p>
          <a:p>
            <a:pPr algn="l">
              <a:buFont typeface="Arial" panose="020B0604020202020204" pitchFamily="34" charset="0"/>
              <a:buChar char="•"/>
            </a:pPr>
            <a:r>
              <a:rPr lang="pt-BR" sz="2000" b="0" i="0" dirty="0">
                <a:solidFill>
                  <a:schemeClr val="accent6"/>
                </a:solidFill>
                <a:effectLst/>
              </a:rPr>
              <a:t>INNER JOIN</a:t>
            </a:r>
            <a:r>
              <a:rPr lang="pt-BR" sz="2000" b="0" i="0" dirty="0">
                <a:solidFill>
                  <a:schemeClr val="accent1"/>
                </a:solidFill>
                <a:effectLst/>
              </a:rPr>
              <a:t>: Este comando une as informações de duas tabelas com base em uma coluna em comum entre elas. Somente as linhas que têm uma correspondência nas duas tabelas serão retornadas. Isso significa que os resultados só mostrarão as linhas onde a coluna em comum tem valores correspondentes em ambas as tabelas.</a:t>
            </a:r>
          </a:p>
          <a:p>
            <a:pPr algn="l">
              <a:buFont typeface="Arial" panose="020B0604020202020204" pitchFamily="34" charset="0"/>
              <a:buChar char="•"/>
            </a:pPr>
            <a:endParaRPr lang="pt-BR" sz="2000" b="0" i="0" dirty="0">
              <a:solidFill>
                <a:schemeClr val="accent1"/>
              </a:solidFill>
              <a:effectLst/>
            </a:endParaRPr>
          </a:p>
          <a:p>
            <a:pPr algn="l">
              <a:buFont typeface="Arial" panose="020B0604020202020204" pitchFamily="34" charset="0"/>
              <a:buChar char="•"/>
            </a:pPr>
            <a:r>
              <a:rPr lang="pt-BR" sz="2000" b="0" i="0" dirty="0">
                <a:solidFill>
                  <a:schemeClr val="accent6"/>
                </a:solidFill>
                <a:effectLst/>
              </a:rPr>
              <a:t>LEFT JOIN</a:t>
            </a:r>
            <a:r>
              <a:rPr lang="pt-BR" sz="2000" b="0" i="0" dirty="0">
                <a:solidFill>
                  <a:schemeClr val="accent1"/>
                </a:solidFill>
                <a:effectLst/>
              </a:rPr>
              <a:t>: Este comando une as informações de duas tabelas com base em uma coluna em comum entre elas, mas retorna todas as linhas da tabela da esquerda e apenas as linhas correspondentes da tabela da direita. Se não houver correspondência, o resultado irá mostrar valores nulos para as colunas da tabela da direita.</a:t>
            </a:r>
          </a:p>
        </p:txBody>
      </p:sp>
      <p:pic>
        <p:nvPicPr>
          <p:cNvPr id="2" name="Picture 2">
            <a:extLst>
              <a:ext uri="{FF2B5EF4-FFF2-40B4-BE49-F238E27FC236}">
                <a16:creationId xmlns:a16="http://schemas.microsoft.com/office/drawing/2014/main" id="{8BA61223-C6B7-85E8-310E-CF26FC6572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8834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3" y="549995"/>
            <a:ext cx="285160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JOIN</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sp>
        <p:nvSpPr>
          <p:cNvPr id="9" name="CaixaDeTexto 8">
            <a:extLst>
              <a:ext uri="{FF2B5EF4-FFF2-40B4-BE49-F238E27FC236}">
                <a16:creationId xmlns:a16="http://schemas.microsoft.com/office/drawing/2014/main" id="{225CEC44-77C5-FB22-EC91-644F9281934D}"/>
              </a:ext>
            </a:extLst>
          </p:cNvPr>
          <p:cNvSpPr txBox="1"/>
          <p:nvPr/>
        </p:nvSpPr>
        <p:spPr>
          <a:xfrm>
            <a:off x="1013012" y="1997839"/>
            <a:ext cx="10165976" cy="2862322"/>
          </a:xfrm>
          <a:prstGeom prst="rect">
            <a:avLst/>
          </a:prstGeom>
          <a:noFill/>
        </p:spPr>
        <p:txBody>
          <a:bodyPr wrap="square">
            <a:spAutoFit/>
          </a:bodyPr>
          <a:lstStyle/>
          <a:p>
            <a:pPr algn="l">
              <a:buFont typeface="Arial" panose="020B0604020202020204" pitchFamily="34" charset="0"/>
              <a:buChar char="•"/>
            </a:pPr>
            <a:r>
              <a:rPr lang="pt-BR" sz="2000" b="0" i="0" dirty="0">
                <a:solidFill>
                  <a:schemeClr val="accent6"/>
                </a:solidFill>
                <a:effectLst/>
              </a:rPr>
              <a:t>RIGHT JOIN</a:t>
            </a:r>
            <a:r>
              <a:rPr lang="pt-BR" sz="2000" b="0" i="0" dirty="0">
                <a:solidFill>
                  <a:schemeClr val="accent1"/>
                </a:solidFill>
                <a:effectLst/>
              </a:rPr>
              <a:t>: Este comando une as informações de duas tabelas com base em uma coluna em comum entre elas, mas retorna todas as linhas da tabela da direita e apenas as linhas correspondentes da tabela da esquerda. Se não houver correspondência, o resultado irá mostrar valores nulos para as colunas da tabela da esquerda.</a:t>
            </a:r>
          </a:p>
          <a:p>
            <a:pPr algn="l">
              <a:buFont typeface="Arial" panose="020B0604020202020204" pitchFamily="34" charset="0"/>
              <a:buChar char="•"/>
            </a:pPr>
            <a:endParaRPr lang="pt-BR" sz="2000" b="0" i="0" dirty="0">
              <a:solidFill>
                <a:schemeClr val="accent1"/>
              </a:solidFill>
              <a:effectLst/>
            </a:endParaRPr>
          </a:p>
          <a:p>
            <a:pPr algn="l">
              <a:buFont typeface="Arial" panose="020B0604020202020204" pitchFamily="34" charset="0"/>
              <a:buChar char="•"/>
            </a:pPr>
            <a:r>
              <a:rPr lang="pt-BR" sz="2000" b="0" i="0" dirty="0">
                <a:solidFill>
                  <a:schemeClr val="accent2"/>
                </a:solidFill>
                <a:effectLst/>
              </a:rPr>
              <a:t>LEFT/RIGHT </a:t>
            </a:r>
            <a:r>
              <a:rPr lang="pt-BR" sz="2000" b="0" i="0" dirty="0">
                <a:solidFill>
                  <a:schemeClr val="accent6"/>
                </a:solidFill>
                <a:effectLst/>
              </a:rPr>
              <a:t>OUTER JOIN</a:t>
            </a:r>
            <a:r>
              <a:rPr lang="pt-BR" sz="2000" b="0" i="0" dirty="0">
                <a:solidFill>
                  <a:schemeClr val="accent1"/>
                </a:solidFill>
                <a:effectLst/>
              </a:rPr>
              <a:t>: Este comando une as informações de duas tabelas com base em uma coluna em comum entre elas, mas retorna todas as linhas de ambas as tabelas, independentemente de haver correspondência ou não. Se não houver correspondência, o resultado irá mostrar valores nulos para as colunas da tabela que não possui correspondência.</a:t>
            </a:r>
          </a:p>
        </p:txBody>
      </p:sp>
      <p:pic>
        <p:nvPicPr>
          <p:cNvPr id="2" name="Picture 2">
            <a:extLst>
              <a:ext uri="{FF2B5EF4-FFF2-40B4-BE49-F238E27FC236}">
                <a16:creationId xmlns:a16="http://schemas.microsoft.com/office/drawing/2014/main" id="{0A8A04D8-7622-54F4-48C2-5E58B47BB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947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84EE07D-8394-84C6-44D9-96860D725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5241" y="132522"/>
            <a:ext cx="1457118" cy="85491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7;g183fbf96352_0_34">
            <a:extLst>
              <a:ext uri="{FF2B5EF4-FFF2-40B4-BE49-F238E27FC236}">
                <a16:creationId xmlns:a16="http://schemas.microsoft.com/office/drawing/2014/main" id="{CF356345-BCC2-AF71-33F0-9ED525C93A61}"/>
              </a:ext>
            </a:extLst>
          </p:cNvPr>
          <p:cNvSpPr txBox="1"/>
          <p:nvPr/>
        </p:nvSpPr>
        <p:spPr>
          <a:xfrm>
            <a:off x="751825" y="1234843"/>
            <a:ext cx="9558628" cy="553968"/>
          </a:xfrm>
          <a:prstGeom prst="rect">
            <a:avLst/>
          </a:prstGeom>
          <a:noFill/>
          <a:ln>
            <a:noFill/>
          </a:ln>
        </p:spPr>
        <p:txBody>
          <a:bodyPr spcFirstLastPara="1" wrap="square" lIns="91425" tIns="91425" rIns="91425" bIns="91425" anchor="t" anchorCtr="0">
            <a:spAutoFit/>
          </a:bodyPr>
          <a:lstStyle/>
          <a:p>
            <a:pPr lvl="0"/>
            <a:r>
              <a:rPr lang="pt-BR" sz="2400" b="0" i="0" dirty="0">
                <a:solidFill>
                  <a:schemeClr val="tx2"/>
                </a:solidFill>
                <a:effectLst/>
              </a:rPr>
              <a:t>Atuo como professor de PYTHON, DJANGO, DATA SCIENCE, POWER BI...</a:t>
            </a:r>
            <a:endParaRPr sz="2200" dirty="0">
              <a:solidFill>
                <a:schemeClr val="tx2"/>
              </a:solidFill>
              <a:ea typeface="Calibri"/>
              <a:cs typeface="Calibri"/>
              <a:sym typeface="Calibri"/>
            </a:endParaRPr>
          </a:p>
        </p:txBody>
      </p:sp>
      <p:pic>
        <p:nvPicPr>
          <p:cNvPr id="7" name="Picture 2" descr="Não foi fornecido texto alternativo para esta imagem">
            <a:extLst>
              <a:ext uri="{FF2B5EF4-FFF2-40B4-BE49-F238E27FC236}">
                <a16:creationId xmlns:a16="http://schemas.microsoft.com/office/drawing/2014/main" id="{CDD40D42-88E9-DB62-4049-4BE8AD859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532" y="2135515"/>
            <a:ext cx="5593468" cy="31463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 name="Google Shape;45;g183fbf96352_0_34">
            <a:extLst>
              <a:ext uri="{FF2B5EF4-FFF2-40B4-BE49-F238E27FC236}">
                <a16:creationId xmlns:a16="http://schemas.microsoft.com/office/drawing/2014/main" id="{90A1B8DC-C3F6-CA20-A631-410362EA217F}"/>
              </a:ext>
            </a:extLst>
          </p:cNvPr>
          <p:cNvSpPr txBox="1"/>
          <p:nvPr/>
        </p:nvSpPr>
        <p:spPr>
          <a:xfrm>
            <a:off x="169480" y="133939"/>
            <a:ext cx="3297503" cy="75420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pt-BR" sz="3700" b="1" dirty="0">
                <a:solidFill>
                  <a:schemeClr val="tx2"/>
                </a:solidFill>
                <a:latin typeface="Calibri"/>
                <a:ea typeface="Calibri"/>
                <a:cs typeface="Calibri"/>
                <a:sym typeface="Calibri"/>
              </a:rPr>
              <a:t>Quem sou eu?</a:t>
            </a:r>
          </a:p>
        </p:txBody>
      </p:sp>
      <p:pic>
        <p:nvPicPr>
          <p:cNvPr id="3" name="Imagem 2" descr="Grupo de pessoas posando para foto em frente a computador&#10;&#10;Descrição gerada automaticamente">
            <a:extLst>
              <a:ext uri="{FF2B5EF4-FFF2-40B4-BE49-F238E27FC236}">
                <a16:creationId xmlns:a16="http://schemas.microsoft.com/office/drawing/2014/main" id="{6120F980-E15E-495F-50E7-C8B7AC73B9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8925" y="2475920"/>
            <a:ext cx="4913578" cy="368518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8426171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90842" y="549995"/>
            <a:ext cx="3378729"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4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EXERCÍCIO!</a:t>
            </a:r>
            <a:endParaRPr kumimoji="0" lang="pt-BR" altLang="pt-BR" sz="2400" b="0" i="0" u="none" strike="noStrike" cap="none" normalizeH="0" baseline="0" dirty="0">
              <a:ln>
                <a:noFill/>
              </a:ln>
              <a:solidFill>
                <a:schemeClr val="tx1"/>
              </a:solidFill>
              <a:effectLst/>
              <a:latin typeface="Arial" panose="020B0604020202020204" pitchFamily="34" charset="0"/>
            </a:endParaRPr>
          </a:p>
        </p:txBody>
      </p:sp>
      <p:pic>
        <p:nvPicPr>
          <p:cNvPr id="10" name="Picture 2" descr="Ilustração De Desenho Vetorial De Homem, Trabalhador Do Escritório Ou  Blogueiro Trabalhando, Digitando Ou Gravando Em Computador Ilustração do  Vetor - Ilustração de trabalhador, computador: 198132565">
            <a:extLst>
              <a:ext uri="{FF2B5EF4-FFF2-40B4-BE49-F238E27FC236}">
                <a16:creationId xmlns:a16="http://schemas.microsoft.com/office/drawing/2014/main" id="{EB0531F5-F8DF-9A05-78D3-4D5A53B1BF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6645" y="906139"/>
            <a:ext cx="7825562" cy="5515146"/>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7518DBA2-AA14-1229-055C-F0C66936F718}"/>
              </a:ext>
            </a:extLst>
          </p:cNvPr>
          <p:cNvSpPr txBox="1"/>
          <p:nvPr/>
        </p:nvSpPr>
        <p:spPr>
          <a:xfrm rot="472019">
            <a:off x="3117543" y="2782044"/>
            <a:ext cx="2281137" cy="923330"/>
          </a:xfrm>
          <a:prstGeom prst="rect">
            <a:avLst/>
          </a:prstGeom>
          <a:noFill/>
          <a:effectLst>
            <a:innerShdw blurRad="63500" dist="50800" dir="10800000">
              <a:prstClr val="black">
                <a:alpha val="50000"/>
              </a:prstClr>
            </a:innerShdw>
          </a:effectLst>
          <a:scene3d>
            <a:camera prst="perspectiveContrastingRightFacing"/>
            <a:lightRig rig="twoPt" dir="t"/>
          </a:scene3d>
          <a:sp3d extrusionH="76200" prstMaterial="metal">
            <a:extrusionClr>
              <a:schemeClr val="tx1">
                <a:lumMod val="95000"/>
                <a:lumOff val="5000"/>
              </a:schemeClr>
            </a:extrusionClr>
          </a:sp3d>
        </p:spPr>
        <p:txBody>
          <a:bodyPr wrap="none" rtlCol="0">
            <a:spAutoFit/>
          </a:bodyPr>
          <a:lstStyle/>
          <a:p>
            <a:r>
              <a:rPr lang="pt-BR" dirty="0">
                <a:solidFill>
                  <a:srgbClr val="FF0000"/>
                </a:solidFill>
              </a:rPr>
              <a:t>Crie um novo banco e </a:t>
            </a:r>
          </a:p>
          <a:p>
            <a:r>
              <a:rPr lang="pt-BR" dirty="0">
                <a:solidFill>
                  <a:srgbClr val="FF0000"/>
                </a:solidFill>
              </a:rPr>
              <a:t>use funções para </a:t>
            </a:r>
          </a:p>
          <a:p>
            <a:r>
              <a:rPr lang="pt-BR" dirty="0">
                <a:solidFill>
                  <a:srgbClr val="FF0000"/>
                </a:solidFill>
              </a:rPr>
              <a:t>manipular o CRUD.</a:t>
            </a:r>
          </a:p>
        </p:txBody>
      </p:sp>
      <p:pic>
        <p:nvPicPr>
          <p:cNvPr id="3" name="Picture 2">
            <a:extLst>
              <a:ext uri="{FF2B5EF4-FFF2-40B4-BE49-F238E27FC236}">
                <a16:creationId xmlns:a16="http://schemas.microsoft.com/office/drawing/2014/main" id="{B9C533AC-EA6F-A31E-5791-D63A2A2C79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25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1" name="Text Box 20">
            <a:extLst>
              <a:ext uri="{FF2B5EF4-FFF2-40B4-BE49-F238E27FC236}">
                <a16:creationId xmlns:a16="http://schemas.microsoft.com/office/drawing/2014/main" id="{83E93F07-3830-F42B-1F24-9824826ABF54}"/>
              </a:ext>
            </a:extLst>
          </p:cNvPr>
          <p:cNvSpPr txBox="1">
            <a:spLocks noChangeArrowheads="1"/>
          </p:cNvSpPr>
          <p:nvPr/>
        </p:nvSpPr>
        <p:spPr bwMode="auto">
          <a:xfrm>
            <a:off x="534719" y="364916"/>
            <a:ext cx="3574702"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pt-BR" altLang="pt-BR" sz="2800" b="1" dirty="0">
                <a:solidFill>
                  <a:srgbClr val="666666"/>
                </a:solidFill>
                <a:latin typeface="Arial" panose="020B0604020202020204" pitchFamily="34" charset="0"/>
                <a:ea typeface="Tahoma" panose="020B0604030504040204" pitchFamily="34" charset="0"/>
              </a:rPr>
              <a:t>Ambientes virtuais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2" name="CaixaDeTexto 11">
            <a:extLst>
              <a:ext uri="{FF2B5EF4-FFF2-40B4-BE49-F238E27FC236}">
                <a16:creationId xmlns:a16="http://schemas.microsoft.com/office/drawing/2014/main" id="{40FD24CE-0A85-7941-840A-B4588D0C0DC2}"/>
              </a:ext>
            </a:extLst>
          </p:cNvPr>
          <p:cNvSpPr txBox="1"/>
          <p:nvPr/>
        </p:nvSpPr>
        <p:spPr>
          <a:xfrm>
            <a:off x="516968" y="1107207"/>
            <a:ext cx="11024718" cy="4893647"/>
          </a:xfrm>
          <a:prstGeom prst="rect">
            <a:avLst/>
          </a:prstGeom>
          <a:noFill/>
        </p:spPr>
        <p:txBody>
          <a:bodyPr wrap="square">
            <a:spAutoFit/>
          </a:bodyPr>
          <a:lstStyle/>
          <a:p>
            <a:pPr algn="l"/>
            <a:r>
              <a:rPr lang="pt-BR" sz="2400" dirty="0">
                <a:solidFill>
                  <a:schemeClr val="tx1">
                    <a:lumMod val="65000"/>
                    <a:lumOff val="35000"/>
                  </a:schemeClr>
                </a:solidFill>
                <a:cs typeface="Arial" panose="020B0604020202020204" pitchFamily="34" charset="0"/>
              </a:rPr>
              <a:t>A</a:t>
            </a:r>
            <a:r>
              <a:rPr lang="pt-BR" sz="2400" b="0" i="0" dirty="0">
                <a:solidFill>
                  <a:schemeClr val="tx1">
                    <a:lumMod val="65000"/>
                    <a:lumOff val="35000"/>
                  </a:schemeClr>
                </a:solidFill>
                <a:effectLst/>
                <a:cs typeface="Arial" panose="020B0604020202020204" pitchFamily="34" charset="0"/>
              </a:rPr>
              <a:t>mbiente virtual é como se fosse uma “pasta” isolada no seu computador, ou seja, ela está lá, mas o conteúdo dela não vai influenciar o restante dos seus programas, assim como eles não vão influenciar essa máquina.</a:t>
            </a:r>
          </a:p>
          <a:p>
            <a:pPr algn="l"/>
            <a:r>
              <a:rPr lang="pt-BR" sz="2400" b="0" i="0" dirty="0">
                <a:solidFill>
                  <a:schemeClr val="tx1">
                    <a:lumMod val="65000"/>
                    <a:lumOff val="35000"/>
                  </a:schemeClr>
                </a:solidFill>
                <a:effectLst/>
                <a:cs typeface="Arial" panose="020B0604020202020204" pitchFamily="34" charset="0"/>
              </a:rPr>
              <a:t>Então ao criar esse ambiente podemos fazer com que determinadas ferramentas utilizem somente o que tem dentro dele, ou seja, as bibliotecas por exemplo serão utilizadas do próprio ambiente e não do que já tem no seu computador.</a:t>
            </a:r>
          </a:p>
          <a:p>
            <a:pPr algn="l"/>
            <a:endParaRPr lang="pt-BR" sz="2400" b="0" i="0" dirty="0">
              <a:solidFill>
                <a:schemeClr val="tx1">
                  <a:lumMod val="65000"/>
                  <a:lumOff val="35000"/>
                </a:schemeClr>
              </a:solidFill>
              <a:effectLst/>
              <a:cs typeface="Arial" panose="020B0604020202020204" pitchFamily="34" charset="0"/>
            </a:endParaRPr>
          </a:p>
          <a:p>
            <a:r>
              <a:rPr lang="pt-BR" sz="2400" dirty="0">
                <a:solidFill>
                  <a:schemeClr val="tx1">
                    <a:lumMod val="65000"/>
                    <a:lumOff val="35000"/>
                  </a:schemeClr>
                </a:solidFill>
                <a:cs typeface="Arial" panose="020B0604020202020204" pitchFamily="34" charset="0"/>
              </a:rPr>
              <a:t>O</a:t>
            </a:r>
            <a:r>
              <a:rPr lang="pt-BR" sz="2400" b="0" i="0" dirty="0">
                <a:solidFill>
                  <a:schemeClr val="tx1">
                    <a:lumMod val="65000"/>
                    <a:lumOff val="35000"/>
                  </a:schemeClr>
                </a:solidFill>
                <a:effectLst/>
                <a:cs typeface="Arial" panose="020B0604020202020204" pitchFamily="34" charset="0"/>
              </a:rPr>
              <a:t> módulo </a:t>
            </a:r>
            <a:r>
              <a:rPr lang="pt-BR" sz="2400" b="1" i="0" dirty="0">
                <a:solidFill>
                  <a:schemeClr val="tx1">
                    <a:lumMod val="65000"/>
                    <a:lumOff val="35000"/>
                  </a:schemeClr>
                </a:solidFill>
                <a:effectLst/>
                <a:cs typeface="Arial" panose="020B0604020202020204" pitchFamily="34" charset="0"/>
              </a:rPr>
              <a:t>venv</a:t>
            </a:r>
            <a:r>
              <a:rPr lang="pt-BR" sz="2400" dirty="0">
                <a:solidFill>
                  <a:schemeClr val="tx1">
                    <a:lumMod val="65000"/>
                    <a:lumOff val="35000"/>
                  </a:schemeClr>
                </a:solidFill>
                <a:cs typeface="Arial" panose="020B0604020202020204" pitchFamily="34" charset="0"/>
              </a:rPr>
              <a:t>, </a:t>
            </a:r>
            <a:r>
              <a:rPr lang="pt-BR" sz="2400" b="1" i="0" dirty="0">
                <a:solidFill>
                  <a:schemeClr val="tx1">
                    <a:lumMod val="65000"/>
                    <a:lumOff val="35000"/>
                  </a:schemeClr>
                </a:solidFill>
                <a:effectLst/>
                <a:cs typeface="Arial" panose="020B0604020202020204" pitchFamily="34" charset="0"/>
              </a:rPr>
              <a:t>isola as dependências do projeto,</a:t>
            </a:r>
            <a:r>
              <a:rPr lang="pt-BR" sz="2400" b="0" i="0" dirty="0">
                <a:solidFill>
                  <a:schemeClr val="tx1">
                    <a:lumMod val="65000"/>
                    <a:lumOff val="35000"/>
                  </a:schemeClr>
                </a:solidFill>
                <a:effectLst/>
                <a:cs typeface="Arial" panose="020B0604020202020204" pitchFamily="34" charset="0"/>
              </a:rPr>
              <a:t> de modo que </a:t>
            </a:r>
            <a:r>
              <a:rPr lang="pt-BR" sz="2400" b="1" i="0" dirty="0">
                <a:solidFill>
                  <a:schemeClr val="tx1">
                    <a:lumMod val="65000"/>
                    <a:lumOff val="35000"/>
                  </a:schemeClr>
                </a:solidFill>
                <a:effectLst/>
                <a:cs typeface="Arial" panose="020B0604020202020204" pitchFamily="34" charset="0"/>
              </a:rPr>
              <a:t>cada projeto</a:t>
            </a:r>
            <a:r>
              <a:rPr lang="pt-BR" sz="2400" b="0" i="0" dirty="0">
                <a:solidFill>
                  <a:schemeClr val="tx1">
                    <a:lumMod val="65000"/>
                    <a:lumOff val="35000"/>
                  </a:schemeClr>
                </a:solidFill>
                <a:effectLst/>
                <a:cs typeface="Arial" panose="020B0604020202020204" pitchFamily="34" charset="0"/>
              </a:rPr>
              <a:t> tenha suas bibliotecas de </a:t>
            </a:r>
            <a:r>
              <a:rPr lang="pt-BR" sz="2400" b="1" i="0" dirty="0">
                <a:solidFill>
                  <a:schemeClr val="tx1">
                    <a:lumMod val="65000"/>
                    <a:lumOff val="35000"/>
                  </a:schemeClr>
                </a:solidFill>
                <a:effectLst/>
                <a:cs typeface="Arial" panose="020B0604020202020204" pitchFamily="34" charset="0"/>
              </a:rPr>
              <a:t>maneira separada</a:t>
            </a:r>
            <a:r>
              <a:rPr lang="pt-BR" sz="2400" b="0" i="0" dirty="0">
                <a:solidFill>
                  <a:schemeClr val="tx1">
                    <a:lumMod val="65000"/>
                    <a:lumOff val="35000"/>
                  </a:schemeClr>
                </a:solidFill>
                <a:effectLst/>
                <a:cs typeface="Arial" panose="020B0604020202020204" pitchFamily="34" charset="0"/>
              </a:rPr>
              <a:t> do sistema principal. Utilizando esta abordagem, você conseguirá facilmente montar um ambiente que rode a versão </a:t>
            </a:r>
            <a:r>
              <a:rPr lang="pt-BR" sz="2400" dirty="0">
                <a:solidFill>
                  <a:schemeClr val="tx1">
                    <a:lumMod val="65000"/>
                    <a:lumOff val="35000"/>
                  </a:schemeClr>
                </a:solidFill>
                <a:cs typeface="Arial" panose="020B0604020202020204" pitchFamily="34" charset="0"/>
              </a:rPr>
              <a:t>2.1</a:t>
            </a:r>
            <a:r>
              <a:rPr lang="pt-BR" sz="2400" b="0" i="0" dirty="0">
                <a:solidFill>
                  <a:schemeClr val="tx1">
                    <a:lumMod val="65000"/>
                    <a:lumOff val="35000"/>
                  </a:schemeClr>
                </a:solidFill>
                <a:effectLst/>
                <a:cs typeface="Arial" panose="020B0604020202020204" pitchFamily="34" charset="0"/>
              </a:rPr>
              <a:t> do </a:t>
            </a:r>
            <a:r>
              <a:rPr lang="pt-BR" sz="2400" dirty="0">
                <a:solidFill>
                  <a:schemeClr val="tx1">
                    <a:lumMod val="65000"/>
                    <a:lumOff val="35000"/>
                  </a:schemeClr>
                </a:solidFill>
                <a:cs typeface="Arial" panose="020B0604020202020204" pitchFamily="34" charset="0"/>
              </a:rPr>
              <a:t>D</a:t>
            </a:r>
            <a:r>
              <a:rPr lang="pt-BR" sz="2400" b="0" i="0" dirty="0">
                <a:solidFill>
                  <a:schemeClr val="tx1">
                    <a:lumMod val="65000"/>
                    <a:lumOff val="35000"/>
                  </a:schemeClr>
                </a:solidFill>
                <a:effectLst/>
                <a:cs typeface="Arial" panose="020B0604020202020204" pitchFamily="34" charset="0"/>
              </a:rPr>
              <a:t>jango e outro que rode a mais recente sem que haja conflitos, pois agora, cada projeto possui sua própria “caixa de ferramentas”. Além disso, conseguirá replicar o mesmo ambiente em outros computadores com enorme facilidade.</a:t>
            </a:r>
            <a:endParaRPr lang="pt-BR" sz="2400" dirty="0">
              <a:solidFill>
                <a:schemeClr val="tx1">
                  <a:lumMod val="65000"/>
                  <a:lumOff val="35000"/>
                </a:schemeClr>
              </a:solidFill>
              <a:cs typeface="Arial" panose="020B0604020202020204" pitchFamily="34" charset="0"/>
            </a:endParaRPr>
          </a:p>
        </p:txBody>
      </p:sp>
      <p:pic>
        <p:nvPicPr>
          <p:cNvPr id="2" name="Picture 2">
            <a:extLst>
              <a:ext uri="{FF2B5EF4-FFF2-40B4-BE49-F238E27FC236}">
                <a16:creationId xmlns:a16="http://schemas.microsoft.com/office/drawing/2014/main" id="{08BFD958-18F1-3562-579F-61BD6D439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764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ee23535184_0_6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42" name="Google Shape;142;gee23535184_0_6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43" name="Google Shape;143;gee23535184_0_63"/>
          <p:cNvSpPr txBox="1"/>
          <p:nvPr/>
        </p:nvSpPr>
        <p:spPr>
          <a:xfrm>
            <a:off x="2953400" y="1456459"/>
            <a:ext cx="6285200" cy="8608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endParaRPr sz="1600">
              <a:solidFill>
                <a:srgbClr val="999999"/>
              </a:solidFill>
              <a:latin typeface="Barlow Light"/>
              <a:ea typeface="Barlow Light"/>
              <a:cs typeface="Barlow Light"/>
              <a:sym typeface="Barlow Light"/>
            </a:endParaRPr>
          </a:p>
          <a:p>
            <a:pPr algn="ctr">
              <a:buClr>
                <a:srgbClr val="000000"/>
              </a:buClr>
              <a:buSzPts val="2000"/>
            </a:pPr>
            <a:endParaRPr sz="2667">
              <a:solidFill>
                <a:srgbClr val="30E566"/>
              </a:solidFill>
              <a:latin typeface="Barlow Thin"/>
              <a:ea typeface="Barlow Thin"/>
              <a:cs typeface="Barlow Thin"/>
              <a:sym typeface="Barlow Thin"/>
            </a:endParaRPr>
          </a:p>
        </p:txBody>
      </p:sp>
      <p:sp>
        <p:nvSpPr>
          <p:cNvPr id="146" name="Google Shape;146;gee23535184_0_6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47" name="Google Shape;147;gee23535184_0_6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1404F78A-DDAA-A660-EC06-D7340D721460}"/>
              </a:ext>
            </a:extLst>
          </p:cNvPr>
          <p:cNvSpPr txBox="1">
            <a:spLocks noChangeArrowheads="1"/>
          </p:cNvSpPr>
          <p:nvPr/>
        </p:nvSpPr>
        <p:spPr bwMode="auto">
          <a:xfrm>
            <a:off x="534719" y="364916"/>
            <a:ext cx="3574702"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pt-BR" altLang="pt-BR" sz="2800" b="1" dirty="0">
                <a:solidFill>
                  <a:srgbClr val="666666"/>
                </a:solidFill>
                <a:latin typeface="Arial" panose="020B0604020202020204" pitchFamily="34" charset="0"/>
                <a:ea typeface="Tahoma" panose="020B0604030504040204" pitchFamily="34" charset="0"/>
              </a:rPr>
              <a:t>Ambientes virtuais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3" name="Picture 2" descr="Ambientes virtuais em Python. Olá, querido leitor! Seja bem-vindo a… | by  Kauã Fillipe | Turing Talks | Medium">
            <a:extLst>
              <a:ext uri="{FF2B5EF4-FFF2-40B4-BE49-F238E27FC236}">
                <a16:creationId xmlns:a16="http://schemas.microsoft.com/office/drawing/2014/main" id="{B450A3B8-D512-5D26-1B9C-8EF0D733F1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856" y="1040498"/>
            <a:ext cx="9733777" cy="54752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A7F9F44-274D-F845-6749-FEC791C085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558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ee23535184_0_6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42" name="Google Shape;142;gee23535184_0_6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43" name="Google Shape;143;gee23535184_0_63"/>
          <p:cNvSpPr txBox="1"/>
          <p:nvPr/>
        </p:nvSpPr>
        <p:spPr>
          <a:xfrm>
            <a:off x="1381183" y="1456459"/>
            <a:ext cx="9193584" cy="8608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r>
              <a:rPr lang="pt-BR" sz="2400" dirty="0">
                <a:solidFill>
                  <a:schemeClr val="accent6"/>
                </a:solidFill>
                <a:ea typeface="Barlow Light"/>
                <a:cs typeface="Barlow Light"/>
                <a:sym typeface="Barlow Light"/>
              </a:rPr>
              <a:t>Passo 1</a:t>
            </a:r>
            <a:r>
              <a:rPr lang="pt-BR" sz="2400" dirty="0">
                <a:solidFill>
                  <a:schemeClr val="tx1">
                    <a:lumMod val="75000"/>
                    <a:lumOff val="25000"/>
                  </a:schemeClr>
                </a:solidFill>
                <a:ea typeface="Barlow Light"/>
                <a:cs typeface="Barlow Light"/>
                <a:sym typeface="Barlow Light"/>
              </a:rPr>
              <a:t>: Instalar a ferramenta que possibilita o trabalho com ambientes virtuais.</a:t>
            </a:r>
            <a:endParaRPr sz="2400" dirty="0">
              <a:solidFill>
                <a:schemeClr val="tx1">
                  <a:lumMod val="75000"/>
                  <a:lumOff val="25000"/>
                </a:schemeClr>
              </a:solidFill>
              <a:ea typeface="Barlow Light"/>
              <a:cs typeface="Barlow Light"/>
              <a:sym typeface="Barlow Light"/>
            </a:endParaRPr>
          </a:p>
          <a:p>
            <a:pPr algn="ctr">
              <a:buClr>
                <a:srgbClr val="000000"/>
              </a:buClr>
              <a:buSzPts val="2000"/>
            </a:pPr>
            <a:endParaRPr sz="2667" dirty="0">
              <a:solidFill>
                <a:srgbClr val="30E566"/>
              </a:solidFill>
              <a:latin typeface="Barlow Thin"/>
              <a:ea typeface="Barlow Thin"/>
              <a:cs typeface="Barlow Thin"/>
              <a:sym typeface="Barlow Thin"/>
            </a:endParaRPr>
          </a:p>
        </p:txBody>
      </p:sp>
      <p:sp>
        <p:nvSpPr>
          <p:cNvPr id="146" name="Google Shape;146;gee23535184_0_6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47" name="Google Shape;147;gee23535184_0_6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1404F78A-DDAA-A660-EC06-D7340D721460}"/>
              </a:ext>
            </a:extLst>
          </p:cNvPr>
          <p:cNvSpPr txBox="1">
            <a:spLocks noChangeArrowheads="1"/>
          </p:cNvSpPr>
          <p:nvPr/>
        </p:nvSpPr>
        <p:spPr bwMode="auto">
          <a:xfrm>
            <a:off x="534719" y="364916"/>
            <a:ext cx="3574702"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pt-BR" altLang="pt-BR" sz="2800" b="1" dirty="0">
                <a:solidFill>
                  <a:srgbClr val="666666"/>
                </a:solidFill>
                <a:latin typeface="Arial" panose="020B0604020202020204" pitchFamily="34" charset="0"/>
                <a:ea typeface="Tahoma" panose="020B0604030504040204" pitchFamily="34" charset="0"/>
              </a:rPr>
              <a:t>Ambientes virtuais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10" name="Imagem 9">
            <a:extLst>
              <a:ext uri="{FF2B5EF4-FFF2-40B4-BE49-F238E27FC236}">
                <a16:creationId xmlns:a16="http://schemas.microsoft.com/office/drawing/2014/main" id="{EB9D3A9B-B4B9-40B1-4893-66B539D29D76}"/>
              </a:ext>
            </a:extLst>
          </p:cNvPr>
          <p:cNvPicPr>
            <a:picLocks noChangeAspect="1"/>
          </p:cNvPicPr>
          <p:nvPr/>
        </p:nvPicPr>
        <p:blipFill rotWithShape="1">
          <a:blip r:embed="rId4"/>
          <a:srcRect l="12960" t="23466" r="33297" b="44833"/>
          <a:stretch/>
        </p:blipFill>
        <p:spPr>
          <a:xfrm>
            <a:off x="1192678" y="2649175"/>
            <a:ext cx="9806643" cy="36153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Elipse 10">
            <a:extLst>
              <a:ext uri="{FF2B5EF4-FFF2-40B4-BE49-F238E27FC236}">
                <a16:creationId xmlns:a16="http://schemas.microsoft.com/office/drawing/2014/main" id="{5E35D19C-8640-C960-CA84-A5A47648AA23}"/>
              </a:ext>
            </a:extLst>
          </p:cNvPr>
          <p:cNvSpPr/>
          <p:nvPr/>
        </p:nvSpPr>
        <p:spPr>
          <a:xfrm>
            <a:off x="8144139" y="5152913"/>
            <a:ext cx="2430628" cy="78530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7AE133A3-2CE4-968A-4558-C330B07FC3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962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ee23535184_0_6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42" name="Google Shape;142;gee23535184_0_6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43" name="Google Shape;143;gee23535184_0_63"/>
          <p:cNvSpPr txBox="1"/>
          <p:nvPr/>
        </p:nvSpPr>
        <p:spPr>
          <a:xfrm>
            <a:off x="2953400" y="1456459"/>
            <a:ext cx="6285200" cy="8608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endParaRPr sz="1600">
              <a:solidFill>
                <a:srgbClr val="999999"/>
              </a:solidFill>
              <a:latin typeface="Barlow Light"/>
              <a:ea typeface="Barlow Light"/>
              <a:cs typeface="Barlow Light"/>
              <a:sym typeface="Barlow Light"/>
            </a:endParaRPr>
          </a:p>
          <a:p>
            <a:pPr algn="ctr">
              <a:buClr>
                <a:srgbClr val="000000"/>
              </a:buClr>
              <a:buSzPts val="2000"/>
            </a:pPr>
            <a:endParaRPr sz="2667">
              <a:solidFill>
                <a:srgbClr val="30E566"/>
              </a:solidFill>
              <a:latin typeface="Barlow Thin"/>
              <a:ea typeface="Barlow Thin"/>
              <a:cs typeface="Barlow Thin"/>
              <a:sym typeface="Barlow Thin"/>
            </a:endParaRPr>
          </a:p>
        </p:txBody>
      </p:sp>
      <p:sp>
        <p:nvSpPr>
          <p:cNvPr id="146" name="Google Shape;146;gee23535184_0_6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47" name="Google Shape;147;gee23535184_0_6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1404F78A-DDAA-A660-EC06-D7340D721460}"/>
              </a:ext>
            </a:extLst>
          </p:cNvPr>
          <p:cNvSpPr txBox="1">
            <a:spLocks noChangeArrowheads="1"/>
          </p:cNvSpPr>
          <p:nvPr/>
        </p:nvSpPr>
        <p:spPr bwMode="auto">
          <a:xfrm>
            <a:off x="534719" y="364916"/>
            <a:ext cx="3574702"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pt-BR" altLang="pt-BR" sz="2800" b="1" dirty="0">
                <a:solidFill>
                  <a:srgbClr val="666666"/>
                </a:solidFill>
                <a:latin typeface="Arial" panose="020B0604020202020204" pitchFamily="34" charset="0"/>
                <a:ea typeface="Tahoma" panose="020B0604030504040204" pitchFamily="34" charset="0"/>
              </a:rPr>
              <a:t>Ambientes virtuais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0" name="Google Shape;143;gee23535184_0_63">
            <a:extLst>
              <a:ext uri="{FF2B5EF4-FFF2-40B4-BE49-F238E27FC236}">
                <a16:creationId xmlns:a16="http://schemas.microsoft.com/office/drawing/2014/main" id="{8C51745D-31B4-6F9F-C3A8-442F4FBA83F2}"/>
              </a:ext>
            </a:extLst>
          </p:cNvPr>
          <p:cNvSpPr txBox="1"/>
          <p:nvPr/>
        </p:nvSpPr>
        <p:spPr>
          <a:xfrm>
            <a:off x="1381183" y="1456459"/>
            <a:ext cx="9193584" cy="8608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r>
              <a:rPr lang="pt-BR" sz="2400" dirty="0">
                <a:solidFill>
                  <a:schemeClr val="accent6"/>
                </a:solidFill>
                <a:ea typeface="Barlow Light"/>
                <a:cs typeface="Barlow Light"/>
                <a:sym typeface="Barlow Light"/>
              </a:rPr>
              <a:t>Passo 2</a:t>
            </a:r>
            <a:r>
              <a:rPr lang="pt-BR" sz="2400" dirty="0">
                <a:solidFill>
                  <a:schemeClr val="tx1">
                    <a:lumMod val="75000"/>
                    <a:lumOff val="25000"/>
                  </a:schemeClr>
                </a:solidFill>
                <a:ea typeface="Barlow Light"/>
                <a:cs typeface="Barlow Light"/>
                <a:sym typeface="Barlow Light"/>
              </a:rPr>
              <a:t>: Criando o ambiente virtual.</a:t>
            </a:r>
            <a:endParaRPr sz="2400" dirty="0">
              <a:solidFill>
                <a:schemeClr val="tx1">
                  <a:lumMod val="75000"/>
                  <a:lumOff val="25000"/>
                </a:schemeClr>
              </a:solidFill>
              <a:ea typeface="Barlow Light"/>
              <a:cs typeface="Barlow Light"/>
              <a:sym typeface="Barlow Light"/>
            </a:endParaRPr>
          </a:p>
          <a:p>
            <a:pPr algn="ctr">
              <a:buClr>
                <a:srgbClr val="000000"/>
              </a:buClr>
              <a:buSzPts val="2000"/>
            </a:pPr>
            <a:endParaRPr sz="2667" dirty="0">
              <a:solidFill>
                <a:srgbClr val="30E566"/>
              </a:solidFill>
              <a:latin typeface="Barlow Thin"/>
              <a:ea typeface="Barlow Thin"/>
              <a:cs typeface="Barlow Thin"/>
              <a:sym typeface="Barlow Thin"/>
            </a:endParaRPr>
          </a:p>
        </p:txBody>
      </p:sp>
      <p:pic>
        <p:nvPicPr>
          <p:cNvPr id="11" name="Imagem 10">
            <a:extLst>
              <a:ext uri="{FF2B5EF4-FFF2-40B4-BE49-F238E27FC236}">
                <a16:creationId xmlns:a16="http://schemas.microsoft.com/office/drawing/2014/main" id="{5E9577A3-9C85-33D6-7A41-B56242B7AA69}"/>
              </a:ext>
            </a:extLst>
          </p:cNvPr>
          <p:cNvPicPr>
            <a:picLocks noChangeAspect="1"/>
          </p:cNvPicPr>
          <p:nvPr/>
        </p:nvPicPr>
        <p:blipFill rotWithShape="1">
          <a:blip r:embed="rId4"/>
          <a:srcRect r="36214" b="42716"/>
          <a:stretch/>
        </p:blipFill>
        <p:spPr>
          <a:xfrm>
            <a:off x="1032699" y="2058509"/>
            <a:ext cx="9778117" cy="4237088"/>
          </a:xfrm>
          <a:prstGeom prst="rect">
            <a:avLst/>
          </a:prstGeom>
        </p:spPr>
      </p:pic>
      <p:sp>
        <p:nvSpPr>
          <p:cNvPr id="2" name="Balão de Fala: Retângulo com Cantos Arredondados 1">
            <a:extLst>
              <a:ext uri="{FF2B5EF4-FFF2-40B4-BE49-F238E27FC236}">
                <a16:creationId xmlns:a16="http://schemas.microsoft.com/office/drawing/2014/main" id="{FD76F519-9DD1-254F-6AAE-F2D12F41398C}"/>
              </a:ext>
            </a:extLst>
          </p:cNvPr>
          <p:cNvSpPr/>
          <p:nvPr/>
        </p:nvSpPr>
        <p:spPr>
          <a:xfrm>
            <a:off x="8358691" y="3657600"/>
            <a:ext cx="3182993" cy="151629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800" dirty="0"/>
              <a:t>Em alguns casos, é necessário o seguinte comando: </a:t>
            </a:r>
            <a:r>
              <a:rPr lang="pt-BR" sz="2400" b="0" i="0" dirty="0">
                <a:solidFill>
                  <a:srgbClr val="DCDDDE"/>
                </a:solidFill>
                <a:effectLst/>
                <a:latin typeface="+mj-lt"/>
              </a:rPr>
              <a:t>python -m venv </a:t>
            </a:r>
            <a:r>
              <a:rPr lang="pt-BR" sz="2400" b="0" i="0" dirty="0" err="1">
                <a:solidFill>
                  <a:srgbClr val="DCDDDE"/>
                </a:solidFill>
                <a:effectLst/>
                <a:latin typeface="+mj-lt"/>
              </a:rPr>
              <a:t>venv</a:t>
            </a:r>
            <a:endParaRPr lang="pt-BR" sz="1800" dirty="0">
              <a:latin typeface="+mj-lt"/>
            </a:endParaRPr>
          </a:p>
        </p:txBody>
      </p:sp>
      <p:pic>
        <p:nvPicPr>
          <p:cNvPr id="3" name="Picture 2">
            <a:extLst>
              <a:ext uri="{FF2B5EF4-FFF2-40B4-BE49-F238E27FC236}">
                <a16:creationId xmlns:a16="http://schemas.microsoft.com/office/drawing/2014/main" id="{0FE2B519-D0A7-2AA4-E6EC-6982A33F7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8414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ee23535184_0_6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42" name="Google Shape;142;gee23535184_0_6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43" name="Google Shape;143;gee23535184_0_63"/>
          <p:cNvSpPr txBox="1"/>
          <p:nvPr/>
        </p:nvSpPr>
        <p:spPr>
          <a:xfrm>
            <a:off x="2953400" y="1456459"/>
            <a:ext cx="6285200" cy="8608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endParaRPr sz="1600">
              <a:solidFill>
                <a:srgbClr val="999999"/>
              </a:solidFill>
              <a:latin typeface="Barlow Light"/>
              <a:ea typeface="Barlow Light"/>
              <a:cs typeface="Barlow Light"/>
              <a:sym typeface="Barlow Light"/>
            </a:endParaRPr>
          </a:p>
          <a:p>
            <a:pPr algn="ctr">
              <a:buClr>
                <a:srgbClr val="000000"/>
              </a:buClr>
              <a:buSzPts val="2000"/>
            </a:pPr>
            <a:endParaRPr sz="2667">
              <a:solidFill>
                <a:srgbClr val="30E566"/>
              </a:solidFill>
              <a:latin typeface="Barlow Thin"/>
              <a:ea typeface="Barlow Thin"/>
              <a:cs typeface="Barlow Thin"/>
              <a:sym typeface="Barlow Thin"/>
            </a:endParaRPr>
          </a:p>
        </p:txBody>
      </p:sp>
      <p:sp>
        <p:nvSpPr>
          <p:cNvPr id="146" name="Google Shape;146;gee23535184_0_6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47" name="Google Shape;147;gee23535184_0_6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1404F78A-DDAA-A660-EC06-D7340D721460}"/>
              </a:ext>
            </a:extLst>
          </p:cNvPr>
          <p:cNvSpPr txBox="1">
            <a:spLocks noChangeArrowheads="1"/>
          </p:cNvSpPr>
          <p:nvPr/>
        </p:nvSpPr>
        <p:spPr bwMode="auto">
          <a:xfrm>
            <a:off x="534719" y="364916"/>
            <a:ext cx="3574702"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pt-BR" altLang="pt-BR" sz="2800" b="1" dirty="0">
                <a:solidFill>
                  <a:srgbClr val="666666"/>
                </a:solidFill>
                <a:latin typeface="Arial" panose="020B0604020202020204" pitchFamily="34" charset="0"/>
                <a:ea typeface="Tahoma" panose="020B0604030504040204" pitchFamily="34" charset="0"/>
              </a:rPr>
              <a:t>Ambientes virtuais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0" name="Google Shape;143;gee23535184_0_63">
            <a:extLst>
              <a:ext uri="{FF2B5EF4-FFF2-40B4-BE49-F238E27FC236}">
                <a16:creationId xmlns:a16="http://schemas.microsoft.com/office/drawing/2014/main" id="{54D6664A-4231-B1D5-B627-064C5A10CEF5}"/>
              </a:ext>
            </a:extLst>
          </p:cNvPr>
          <p:cNvSpPr txBox="1"/>
          <p:nvPr/>
        </p:nvSpPr>
        <p:spPr>
          <a:xfrm>
            <a:off x="1381183" y="1456458"/>
            <a:ext cx="9193584" cy="1983678"/>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r>
              <a:rPr lang="pt-BR" sz="2400" dirty="0">
                <a:solidFill>
                  <a:schemeClr val="accent6"/>
                </a:solidFill>
                <a:ea typeface="Barlow Light"/>
                <a:cs typeface="Barlow Light"/>
                <a:sym typeface="Barlow Light"/>
              </a:rPr>
              <a:t>Passo 3</a:t>
            </a:r>
            <a:r>
              <a:rPr lang="pt-BR" sz="2400" dirty="0">
                <a:solidFill>
                  <a:schemeClr val="tx1">
                    <a:lumMod val="75000"/>
                    <a:lumOff val="25000"/>
                  </a:schemeClr>
                </a:solidFill>
                <a:ea typeface="Barlow Light"/>
                <a:cs typeface="Barlow Light"/>
                <a:sym typeface="Barlow Light"/>
              </a:rPr>
              <a:t>: Criando o ambiente virtual.</a:t>
            </a:r>
          </a:p>
          <a:p>
            <a:pPr algn="ctr">
              <a:buClr>
                <a:srgbClr val="000000"/>
              </a:buClr>
              <a:buSzPts val="1200"/>
            </a:pPr>
            <a:endParaRPr lang="pt-BR" sz="2400" dirty="0">
              <a:solidFill>
                <a:schemeClr val="tx1">
                  <a:lumMod val="75000"/>
                  <a:lumOff val="25000"/>
                </a:schemeClr>
              </a:solidFill>
              <a:ea typeface="Barlow Light"/>
              <a:cs typeface="Barlow Light"/>
              <a:sym typeface="Barlow Light"/>
            </a:endParaRPr>
          </a:p>
          <a:p>
            <a:pPr algn="just">
              <a:buClr>
                <a:srgbClr val="000000"/>
              </a:buClr>
              <a:buSzPts val="1200"/>
            </a:pPr>
            <a:r>
              <a:rPr lang="pt-BR" sz="2000" dirty="0">
                <a:solidFill>
                  <a:schemeClr val="tx1">
                    <a:lumMod val="75000"/>
                    <a:lumOff val="25000"/>
                  </a:schemeClr>
                </a:solidFill>
                <a:ea typeface="Barlow Light"/>
                <a:cs typeface="Barlow Light"/>
                <a:sym typeface="Barlow Light"/>
              </a:rPr>
              <a:t>Obs: </a:t>
            </a:r>
            <a:r>
              <a:rPr lang="pt-BR" sz="2000" dirty="0">
                <a:solidFill>
                  <a:srgbClr val="FF0000"/>
                </a:solidFill>
                <a:ea typeface="Barlow Light"/>
                <a:cs typeface="Barlow Light"/>
                <a:sym typeface="Barlow Light"/>
              </a:rPr>
              <a:t>cd</a:t>
            </a:r>
            <a:r>
              <a:rPr lang="pt-BR" sz="2000" dirty="0">
                <a:solidFill>
                  <a:schemeClr val="tx1">
                    <a:lumMod val="75000"/>
                    <a:lumOff val="25000"/>
                  </a:schemeClr>
                </a:solidFill>
                <a:ea typeface="Barlow Light"/>
                <a:cs typeface="Barlow Light"/>
                <a:sym typeface="Barlow Light"/>
              </a:rPr>
              <a:t> é usado para acessar uma pasta(diretório)</a:t>
            </a:r>
          </a:p>
          <a:p>
            <a:pPr algn="just">
              <a:buClr>
                <a:srgbClr val="000000"/>
              </a:buClr>
              <a:buSzPts val="1200"/>
            </a:pPr>
            <a:r>
              <a:rPr lang="pt-BR" sz="2000" dirty="0">
                <a:solidFill>
                  <a:schemeClr val="tx1">
                    <a:lumMod val="75000"/>
                    <a:lumOff val="25000"/>
                  </a:schemeClr>
                </a:solidFill>
                <a:ea typeface="Barlow Light"/>
                <a:cs typeface="Barlow Light"/>
                <a:sym typeface="Barlow Light"/>
              </a:rPr>
              <a:t>Obs2: </a:t>
            </a:r>
            <a:r>
              <a:rPr lang="pt-BR" sz="2000" dirty="0">
                <a:solidFill>
                  <a:srgbClr val="FF0000"/>
                </a:solidFill>
                <a:ea typeface="Barlow Light"/>
                <a:cs typeface="Barlow Light"/>
                <a:sym typeface="Barlow Light"/>
              </a:rPr>
              <a:t>cd.. </a:t>
            </a:r>
            <a:r>
              <a:rPr lang="pt-BR" sz="2000" dirty="0">
                <a:solidFill>
                  <a:schemeClr val="tx1">
                    <a:lumMod val="75000"/>
                    <a:lumOff val="25000"/>
                  </a:schemeClr>
                </a:solidFill>
                <a:ea typeface="Barlow Light"/>
                <a:cs typeface="Barlow Light"/>
                <a:sym typeface="Barlow Light"/>
              </a:rPr>
              <a:t>é usado para retornar a uma pasta(diretório) anterior.</a:t>
            </a:r>
          </a:p>
          <a:p>
            <a:pPr algn="just">
              <a:buClr>
                <a:srgbClr val="000000"/>
              </a:buClr>
              <a:buSzPts val="1200"/>
            </a:pPr>
            <a:r>
              <a:rPr lang="pt-BR" sz="2000" dirty="0">
                <a:solidFill>
                  <a:schemeClr val="tx1">
                    <a:lumMod val="75000"/>
                    <a:lumOff val="25000"/>
                  </a:schemeClr>
                </a:solidFill>
                <a:ea typeface="Barlow Light"/>
                <a:cs typeface="Barlow Light"/>
                <a:sym typeface="Barlow Light"/>
              </a:rPr>
              <a:t>Obs3: (</a:t>
            </a:r>
            <a:r>
              <a:rPr lang="pt-BR" sz="2000" dirty="0">
                <a:solidFill>
                  <a:srgbClr val="FF0000"/>
                </a:solidFill>
                <a:ea typeface="Barlow Light"/>
                <a:cs typeface="Barlow Light"/>
                <a:sym typeface="Barlow Light"/>
              </a:rPr>
              <a:t>venv</a:t>
            </a:r>
            <a:r>
              <a:rPr lang="pt-BR" sz="2000" dirty="0">
                <a:solidFill>
                  <a:schemeClr val="tx1">
                    <a:lumMod val="75000"/>
                    <a:lumOff val="25000"/>
                  </a:schemeClr>
                </a:solidFill>
                <a:ea typeface="Barlow Light"/>
                <a:cs typeface="Barlow Light"/>
                <a:sym typeface="Barlow Light"/>
              </a:rPr>
              <a:t>) sinaliza que o ambiente está ativo.</a:t>
            </a:r>
          </a:p>
          <a:p>
            <a:pPr algn="ctr">
              <a:buClr>
                <a:srgbClr val="000000"/>
              </a:buClr>
              <a:buSzPts val="1200"/>
            </a:pPr>
            <a:endParaRPr sz="2400" dirty="0">
              <a:solidFill>
                <a:schemeClr val="tx1">
                  <a:lumMod val="75000"/>
                  <a:lumOff val="25000"/>
                </a:schemeClr>
              </a:solidFill>
              <a:ea typeface="Barlow Light"/>
              <a:cs typeface="Barlow Light"/>
              <a:sym typeface="Barlow Light"/>
            </a:endParaRPr>
          </a:p>
          <a:p>
            <a:pPr algn="ctr">
              <a:buClr>
                <a:srgbClr val="000000"/>
              </a:buClr>
              <a:buSzPts val="2000"/>
            </a:pPr>
            <a:endParaRPr lang="pt-BR" sz="2667" dirty="0">
              <a:solidFill>
                <a:srgbClr val="30E566"/>
              </a:solidFill>
              <a:latin typeface="Barlow Thin"/>
              <a:ea typeface="Barlow Thin"/>
              <a:cs typeface="Barlow Thin"/>
              <a:sym typeface="Barlow Thin"/>
            </a:endParaRPr>
          </a:p>
        </p:txBody>
      </p:sp>
      <p:pic>
        <p:nvPicPr>
          <p:cNvPr id="11" name="Imagem 10">
            <a:extLst>
              <a:ext uri="{FF2B5EF4-FFF2-40B4-BE49-F238E27FC236}">
                <a16:creationId xmlns:a16="http://schemas.microsoft.com/office/drawing/2014/main" id="{20E31056-D1DB-1D85-85B9-AE4060941C7C}"/>
              </a:ext>
            </a:extLst>
          </p:cNvPr>
          <p:cNvPicPr>
            <a:picLocks noChangeAspect="1"/>
          </p:cNvPicPr>
          <p:nvPr/>
        </p:nvPicPr>
        <p:blipFill rotWithShape="1">
          <a:blip r:embed="rId4"/>
          <a:srcRect l="10721" t="37856" r="33436" b="38523"/>
          <a:stretch/>
        </p:blipFill>
        <p:spPr>
          <a:xfrm>
            <a:off x="1381182" y="3282097"/>
            <a:ext cx="9639907" cy="2548548"/>
          </a:xfrm>
          <a:prstGeom prst="rect">
            <a:avLst/>
          </a:prstGeom>
        </p:spPr>
      </p:pic>
      <p:sp>
        <p:nvSpPr>
          <p:cNvPr id="13" name="Balão de Fala: Retângulo com Cantos Arredondados 12">
            <a:extLst>
              <a:ext uri="{FF2B5EF4-FFF2-40B4-BE49-F238E27FC236}">
                <a16:creationId xmlns:a16="http://schemas.microsoft.com/office/drawing/2014/main" id="{DA585A28-5652-8EFC-4176-F96F11F38F39}"/>
              </a:ext>
            </a:extLst>
          </p:cNvPr>
          <p:cNvSpPr/>
          <p:nvPr/>
        </p:nvSpPr>
        <p:spPr>
          <a:xfrm>
            <a:off x="9052773" y="3226688"/>
            <a:ext cx="3043988" cy="126090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t>Após acessar Scripts, é necessário o seguinte comando: </a:t>
            </a:r>
          </a:p>
          <a:p>
            <a:pPr algn="ctr"/>
            <a:r>
              <a:rPr lang="pt-BR" sz="1400" b="0" i="0" dirty="0">
                <a:solidFill>
                  <a:srgbClr val="FF0000"/>
                </a:solidFill>
                <a:effectLst/>
                <a:latin typeface="+mj-lt"/>
              </a:rPr>
              <a:t>activate ou .\activate</a:t>
            </a:r>
            <a:endParaRPr lang="pt-BR" sz="1100" dirty="0">
              <a:solidFill>
                <a:srgbClr val="FF0000"/>
              </a:solidFill>
              <a:latin typeface="+mj-lt"/>
            </a:endParaRPr>
          </a:p>
        </p:txBody>
      </p:sp>
      <p:sp>
        <p:nvSpPr>
          <p:cNvPr id="14" name="Elipse 13">
            <a:extLst>
              <a:ext uri="{FF2B5EF4-FFF2-40B4-BE49-F238E27FC236}">
                <a16:creationId xmlns:a16="http://schemas.microsoft.com/office/drawing/2014/main" id="{EF9FC743-E07C-703A-C64B-9B8F6C0D1A64}"/>
              </a:ext>
            </a:extLst>
          </p:cNvPr>
          <p:cNvSpPr/>
          <p:nvPr/>
        </p:nvSpPr>
        <p:spPr>
          <a:xfrm>
            <a:off x="3227294" y="5264937"/>
            <a:ext cx="613186" cy="402411"/>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821CC85B-51E0-39DA-33E7-F791246E5E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685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0" name="CaixaDeTexto 9">
            <a:extLst>
              <a:ext uri="{FF2B5EF4-FFF2-40B4-BE49-F238E27FC236}">
                <a16:creationId xmlns:a16="http://schemas.microsoft.com/office/drawing/2014/main" id="{5B0485E9-5644-C455-7800-E9B1E7BE4965}"/>
              </a:ext>
            </a:extLst>
          </p:cNvPr>
          <p:cNvSpPr txBox="1"/>
          <p:nvPr/>
        </p:nvSpPr>
        <p:spPr>
          <a:xfrm>
            <a:off x="822129" y="1203636"/>
            <a:ext cx="3281082" cy="461665"/>
          </a:xfrm>
          <a:prstGeom prst="rect">
            <a:avLst/>
          </a:prstGeom>
          <a:noFill/>
        </p:spPr>
        <p:txBody>
          <a:bodyPr wrap="square">
            <a:spAutoFit/>
          </a:bodyPr>
          <a:lstStyle/>
          <a:p>
            <a:r>
              <a:rPr lang="pt-BR" sz="2400" i="0" dirty="0">
                <a:solidFill>
                  <a:schemeClr val="tx1">
                    <a:lumMod val="65000"/>
                    <a:lumOff val="35000"/>
                  </a:schemeClr>
                </a:solidFill>
                <a:effectLst/>
              </a:rPr>
              <a:t>Voltemos ao...</a:t>
            </a:r>
          </a:p>
        </p:txBody>
      </p:sp>
      <p:pic>
        <p:nvPicPr>
          <p:cNvPr id="11" name="Picture 2" descr="Django vs WordPress - Qual é o Melhor para o Seu Site?">
            <a:extLst>
              <a:ext uri="{FF2B5EF4-FFF2-40B4-BE49-F238E27FC236}">
                <a16:creationId xmlns:a16="http://schemas.microsoft.com/office/drawing/2014/main" id="{F6CD3386-75E7-42AC-8A40-133AABEC75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9486" y="1846909"/>
            <a:ext cx="8558356" cy="389434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D37B56BE-22E0-21DA-5AC4-566814857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9859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1" name="CaixaDeTexto 10">
            <a:extLst>
              <a:ext uri="{FF2B5EF4-FFF2-40B4-BE49-F238E27FC236}">
                <a16:creationId xmlns:a16="http://schemas.microsoft.com/office/drawing/2014/main" id="{C0F322FA-51D6-AA4C-4CB2-7D972F8B1527}"/>
              </a:ext>
            </a:extLst>
          </p:cNvPr>
          <p:cNvSpPr txBox="1"/>
          <p:nvPr/>
        </p:nvSpPr>
        <p:spPr>
          <a:xfrm>
            <a:off x="516967" y="1021149"/>
            <a:ext cx="11024718" cy="1015663"/>
          </a:xfrm>
          <a:prstGeom prst="rect">
            <a:avLst/>
          </a:prstGeom>
          <a:noFill/>
        </p:spPr>
        <p:txBody>
          <a:bodyPr wrap="square">
            <a:spAutoFit/>
          </a:bodyPr>
          <a:lstStyle/>
          <a:p>
            <a:pPr algn="ctr"/>
            <a:r>
              <a:rPr lang="pt-BR" sz="2000" b="0" i="0" dirty="0">
                <a:solidFill>
                  <a:schemeClr val="tx1">
                    <a:lumMod val="75000"/>
                    <a:lumOff val="25000"/>
                  </a:schemeClr>
                </a:solidFill>
                <a:effectLst/>
              </a:rPr>
              <a:t>Antes de começar a usar o Django, vamos precisar instalá-lo em nossa máquina. Para isso, precisamos ter o Python instalado. </a:t>
            </a:r>
          </a:p>
          <a:p>
            <a:pPr algn="ctr"/>
            <a:r>
              <a:rPr lang="pt-BR" sz="2000" dirty="0">
                <a:solidFill>
                  <a:schemeClr val="tx1">
                    <a:lumMod val="75000"/>
                    <a:lumOff val="25000"/>
                  </a:schemeClr>
                </a:solidFill>
              </a:rPr>
              <a:t>Após ter a certeza que temos o Python</a:t>
            </a:r>
            <a:r>
              <a:rPr lang="pt-BR" sz="2000" b="0" i="0" dirty="0">
                <a:solidFill>
                  <a:schemeClr val="tx1">
                    <a:lumMod val="75000"/>
                    <a:lumOff val="25000"/>
                  </a:schemeClr>
                </a:solidFill>
                <a:effectLst/>
              </a:rPr>
              <a:t>, vamos </a:t>
            </a:r>
            <a:r>
              <a:rPr lang="pt-BR" sz="2000" b="0" i="0" dirty="0">
                <a:solidFill>
                  <a:schemeClr val="accent6"/>
                </a:solidFill>
                <a:effectLst/>
              </a:rPr>
              <a:t>executar seguinte comando no terminal</a:t>
            </a:r>
            <a:r>
              <a:rPr lang="pt-BR" sz="2000" b="0" i="0" dirty="0">
                <a:solidFill>
                  <a:schemeClr val="tx1">
                    <a:lumMod val="75000"/>
                    <a:lumOff val="25000"/>
                  </a:schemeClr>
                </a:solidFill>
                <a:effectLst/>
              </a:rPr>
              <a:t>:</a:t>
            </a:r>
            <a:endParaRPr lang="pt-BR" sz="2000" dirty="0">
              <a:solidFill>
                <a:schemeClr val="tx1">
                  <a:lumMod val="75000"/>
                  <a:lumOff val="25000"/>
                </a:schemeClr>
              </a:solidFill>
            </a:endParaRPr>
          </a:p>
        </p:txBody>
      </p:sp>
      <p:pic>
        <p:nvPicPr>
          <p:cNvPr id="13" name="Imagem 12">
            <a:extLst>
              <a:ext uri="{FF2B5EF4-FFF2-40B4-BE49-F238E27FC236}">
                <a16:creationId xmlns:a16="http://schemas.microsoft.com/office/drawing/2014/main" id="{86688770-8169-336F-6C29-E5BE9299429E}"/>
              </a:ext>
            </a:extLst>
          </p:cNvPr>
          <p:cNvPicPr>
            <a:picLocks noChangeAspect="1"/>
          </p:cNvPicPr>
          <p:nvPr/>
        </p:nvPicPr>
        <p:blipFill rotWithShape="1">
          <a:blip r:embed="rId4"/>
          <a:srcRect r="26985" b="40986"/>
          <a:stretch/>
        </p:blipFill>
        <p:spPr>
          <a:xfrm>
            <a:off x="784086" y="1989195"/>
            <a:ext cx="9868277" cy="4559265"/>
          </a:xfrm>
          <a:prstGeom prst="rect">
            <a:avLst/>
          </a:prstGeom>
        </p:spPr>
      </p:pic>
      <p:sp>
        <p:nvSpPr>
          <p:cNvPr id="4" name="Elipse 3">
            <a:extLst>
              <a:ext uri="{FF2B5EF4-FFF2-40B4-BE49-F238E27FC236}">
                <a16:creationId xmlns:a16="http://schemas.microsoft.com/office/drawing/2014/main" id="{314544BD-6FBE-E62F-3D4A-65A34F505612}"/>
              </a:ext>
            </a:extLst>
          </p:cNvPr>
          <p:cNvSpPr/>
          <p:nvPr/>
        </p:nvSpPr>
        <p:spPr>
          <a:xfrm>
            <a:off x="8057478" y="5413205"/>
            <a:ext cx="1592131" cy="7368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Elipse 13">
            <a:extLst>
              <a:ext uri="{FF2B5EF4-FFF2-40B4-BE49-F238E27FC236}">
                <a16:creationId xmlns:a16="http://schemas.microsoft.com/office/drawing/2014/main" id="{BCE71016-FEC3-E5B3-1851-85938A0F2064}"/>
              </a:ext>
            </a:extLst>
          </p:cNvPr>
          <p:cNvSpPr/>
          <p:nvPr/>
        </p:nvSpPr>
        <p:spPr>
          <a:xfrm>
            <a:off x="3616071" y="5577998"/>
            <a:ext cx="604514" cy="4072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76787060-21B0-DE1D-5A79-244443ED8E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722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0" name="CaixaDeTexto 9">
            <a:extLst>
              <a:ext uri="{FF2B5EF4-FFF2-40B4-BE49-F238E27FC236}">
                <a16:creationId xmlns:a16="http://schemas.microsoft.com/office/drawing/2014/main" id="{CBF52AD4-9BC8-F66F-3030-A5621C693C84}"/>
              </a:ext>
            </a:extLst>
          </p:cNvPr>
          <p:cNvSpPr txBox="1"/>
          <p:nvPr/>
        </p:nvSpPr>
        <p:spPr>
          <a:xfrm>
            <a:off x="1078167" y="1113074"/>
            <a:ext cx="9704010" cy="646331"/>
          </a:xfrm>
          <a:prstGeom prst="rect">
            <a:avLst/>
          </a:prstGeom>
          <a:noFill/>
        </p:spPr>
        <p:txBody>
          <a:bodyPr wrap="square">
            <a:spAutoFit/>
          </a:bodyPr>
          <a:lstStyle/>
          <a:p>
            <a:pPr algn="ctr"/>
            <a:r>
              <a:rPr lang="pt-BR" b="0" i="0" dirty="0">
                <a:solidFill>
                  <a:schemeClr val="tx1">
                    <a:lumMod val="75000"/>
                    <a:lumOff val="25000"/>
                  </a:schemeClr>
                </a:solidFill>
                <a:effectLst/>
              </a:rPr>
              <a:t>Agora que o Django está instalado, podemos criar um novo projeto Django usando o seguinte comando:</a:t>
            </a:r>
            <a:endParaRPr lang="pt-BR" dirty="0">
              <a:solidFill>
                <a:schemeClr val="tx1">
                  <a:lumMod val="75000"/>
                  <a:lumOff val="25000"/>
                </a:schemeClr>
              </a:solidFill>
            </a:endParaRPr>
          </a:p>
        </p:txBody>
      </p:sp>
      <p:pic>
        <p:nvPicPr>
          <p:cNvPr id="11" name="Imagem 10">
            <a:extLst>
              <a:ext uri="{FF2B5EF4-FFF2-40B4-BE49-F238E27FC236}">
                <a16:creationId xmlns:a16="http://schemas.microsoft.com/office/drawing/2014/main" id="{300F21DE-2744-E6F9-F6DD-1D654C4C8ECB}"/>
              </a:ext>
            </a:extLst>
          </p:cNvPr>
          <p:cNvPicPr>
            <a:picLocks noChangeAspect="1"/>
          </p:cNvPicPr>
          <p:nvPr/>
        </p:nvPicPr>
        <p:blipFill rotWithShape="1">
          <a:blip r:embed="rId4"/>
          <a:srcRect r="25823" b="42716"/>
          <a:stretch/>
        </p:blipFill>
        <p:spPr>
          <a:xfrm>
            <a:off x="1042908" y="1864695"/>
            <a:ext cx="9704010" cy="4683766"/>
          </a:xfrm>
          <a:prstGeom prst="rect">
            <a:avLst/>
          </a:prstGeom>
        </p:spPr>
      </p:pic>
      <p:sp>
        <p:nvSpPr>
          <p:cNvPr id="13" name="Elipse 12">
            <a:extLst>
              <a:ext uri="{FF2B5EF4-FFF2-40B4-BE49-F238E27FC236}">
                <a16:creationId xmlns:a16="http://schemas.microsoft.com/office/drawing/2014/main" id="{A11B63E4-E0B7-C53F-D0C8-CDBA043CC6BA}"/>
              </a:ext>
            </a:extLst>
          </p:cNvPr>
          <p:cNvSpPr/>
          <p:nvPr/>
        </p:nvSpPr>
        <p:spPr>
          <a:xfrm>
            <a:off x="8057478" y="5413205"/>
            <a:ext cx="2571077" cy="7368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DF526E85-C7A9-CBBC-26C4-5E4E035FB0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9183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9" name="Imagem 8">
            <a:extLst>
              <a:ext uri="{FF2B5EF4-FFF2-40B4-BE49-F238E27FC236}">
                <a16:creationId xmlns:a16="http://schemas.microsoft.com/office/drawing/2014/main" id="{0E3DA08C-1DD8-DD9F-CF09-DA629188F27D}"/>
              </a:ext>
            </a:extLst>
          </p:cNvPr>
          <p:cNvPicPr>
            <a:picLocks noChangeAspect="1"/>
          </p:cNvPicPr>
          <p:nvPr/>
        </p:nvPicPr>
        <p:blipFill rotWithShape="1">
          <a:blip r:embed="rId4"/>
          <a:srcRect r="78312" b="58975"/>
          <a:stretch/>
        </p:blipFill>
        <p:spPr>
          <a:xfrm>
            <a:off x="714030" y="1204512"/>
            <a:ext cx="3930227" cy="4880234"/>
          </a:xfrm>
          <a:prstGeom prst="rect">
            <a:avLst/>
          </a:prstGeom>
        </p:spPr>
      </p:pic>
      <p:sp>
        <p:nvSpPr>
          <p:cNvPr id="10" name="CaixaDeTexto 9">
            <a:extLst>
              <a:ext uri="{FF2B5EF4-FFF2-40B4-BE49-F238E27FC236}">
                <a16:creationId xmlns:a16="http://schemas.microsoft.com/office/drawing/2014/main" id="{4C070022-46E8-8864-FD88-0CC9C895CAF6}"/>
              </a:ext>
            </a:extLst>
          </p:cNvPr>
          <p:cNvSpPr txBox="1"/>
          <p:nvPr/>
        </p:nvSpPr>
        <p:spPr>
          <a:xfrm>
            <a:off x="5344058" y="1128556"/>
            <a:ext cx="6197627" cy="5632311"/>
          </a:xfrm>
          <a:prstGeom prst="rect">
            <a:avLst/>
          </a:prstGeom>
          <a:noFill/>
        </p:spPr>
        <p:txBody>
          <a:bodyPr wrap="square" rtlCol="0">
            <a:spAutoFit/>
          </a:bodyPr>
          <a:lstStyle/>
          <a:p>
            <a:r>
              <a:rPr lang="pt-BR" b="0" i="0" dirty="0">
                <a:solidFill>
                  <a:schemeClr val="tx1"/>
                </a:solidFill>
                <a:effectLst/>
                <a:latin typeface="+mn-lt"/>
              </a:rPr>
              <a:t>Os arquivos </a:t>
            </a:r>
            <a:r>
              <a:rPr lang="pt-BR" b="1" i="0" dirty="0">
                <a:solidFill>
                  <a:srgbClr val="0563C1"/>
                </a:solidFill>
                <a:effectLst/>
                <a:latin typeface="+mn-lt"/>
                <a:hlinkClick r:id="rId5">
                  <a:extLst>
                    <a:ext uri="{A12FA001-AC4F-418D-AE19-62706E023703}">
                      <ahyp:hlinkClr xmlns:ahyp="http://schemas.microsoft.com/office/drawing/2018/hyperlinkcolor" val="tx"/>
                    </a:ext>
                  </a:extLst>
                </a:hlinkClick>
              </a:rPr>
              <a:t>wsgi.py</a:t>
            </a:r>
            <a:r>
              <a:rPr lang="pt-BR" b="0" i="0" dirty="0">
                <a:solidFill>
                  <a:schemeClr val="tx1"/>
                </a:solidFill>
                <a:effectLst/>
                <a:latin typeface="+mn-lt"/>
                <a:hlinkClick r:id="rId5">
                  <a:extLst>
                    <a:ext uri="{A12FA001-AC4F-418D-AE19-62706E023703}">
                      <ahyp:hlinkClr xmlns:ahyp="http://schemas.microsoft.com/office/drawing/2018/hyperlinkcolor" val="tx"/>
                    </a:ext>
                  </a:extLst>
                </a:hlinkClick>
              </a:rPr>
              <a:t> </a:t>
            </a:r>
            <a:r>
              <a:rPr lang="pt-BR" b="0" i="0" dirty="0">
                <a:solidFill>
                  <a:schemeClr val="tx1"/>
                </a:solidFill>
                <a:effectLst/>
                <a:latin typeface="+mn-lt"/>
              </a:rPr>
              <a:t>e o </a:t>
            </a:r>
            <a:r>
              <a:rPr lang="pt-BR" b="1" i="0" dirty="0">
                <a:solidFill>
                  <a:srgbClr val="0563C1"/>
                </a:solidFill>
                <a:effectLst/>
                <a:latin typeface="+mn-lt"/>
                <a:hlinkClick r:id="rId5">
                  <a:extLst>
                    <a:ext uri="{A12FA001-AC4F-418D-AE19-62706E023703}">
                      <ahyp:hlinkClr xmlns:ahyp="http://schemas.microsoft.com/office/drawing/2018/hyperlinkcolor" val="tx"/>
                    </a:ext>
                  </a:extLst>
                </a:hlinkClick>
              </a:rPr>
              <a:t>asgi.py</a:t>
            </a:r>
            <a:r>
              <a:rPr lang="pt-BR" b="0" i="0" dirty="0">
                <a:solidFill>
                  <a:schemeClr val="tx1"/>
                </a:solidFill>
                <a:effectLst/>
                <a:latin typeface="+mn-lt"/>
                <a:hlinkClick r:id="rId5">
                  <a:extLst>
                    <a:ext uri="{A12FA001-AC4F-418D-AE19-62706E023703}">
                      <ahyp:hlinkClr xmlns:ahyp="http://schemas.microsoft.com/office/drawing/2018/hyperlinkcolor" val="tx"/>
                    </a:ext>
                  </a:extLst>
                </a:hlinkClick>
              </a:rPr>
              <a:t> </a:t>
            </a:r>
            <a:r>
              <a:rPr lang="pt-BR" b="0" i="0" dirty="0">
                <a:solidFill>
                  <a:schemeClr val="tx1"/>
                </a:solidFill>
                <a:effectLst/>
                <a:latin typeface="+mn-lt"/>
              </a:rPr>
              <a:t>contém as referências de funcionamento das requisições entre o aplicativo web e um servidor. A partir do Django versão 3 temos a criação do arquivo </a:t>
            </a:r>
            <a:r>
              <a:rPr lang="pt-BR" b="1" i="0" dirty="0">
                <a:solidFill>
                  <a:schemeClr val="tx1"/>
                </a:solidFill>
                <a:effectLst/>
                <a:latin typeface="+mn-lt"/>
              </a:rPr>
              <a:t>asgi.py</a:t>
            </a:r>
            <a:r>
              <a:rPr lang="pt-BR" b="0" i="0" dirty="0">
                <a:solidFill>
                  <a:schemeClr val="tx1"/>
                </a:solidFill>
                <a:effectLst/>
                <a:latin typeface="+mn-lt"/>
              </a:rPr>
              <a:t>, um novo tipo de requisição.</a:t>
            </a:r>
          </a:p>
          <a:p>
            <a:endParaRPr lang="pt-BR" dirty="0">
              <a:solidFill>
                <a:schemeClr val="tx1"/>
              </a:solidFill>
              <a:latin typeface="+mn-lt"/>
            </a:endParaRPr>
          </a:p>
          <a:p>
            <a:r>
              <a:rPr kumimoji="0" lang="pt-BR" altLang="pt-BR" b="0" i="0" u="none" strike="noStrike" cap="none" normalizeH="0" baseline="0" dirty="0">
                <a:ln>
                  <a:noFill/>
                </a:ln>
                <a:solidFill>
                  <a:schemeClr val="tx1"/>
                </a:solidFill>
                <a:effectLst/>
                <a:latin typeface="+mn-lt"/>
                <a:cs typeface="Arial" panose="020B0604020202020204" pitchFamily="34" charset="0"/>
              </a:rPr>
              <a:t>O </a:t>
            </a:r>
            <a:r>
              <a:rPr kumimoji="0" lang="pt-BR" altLang="pt-BR" b="0" i="0" u="none" strike="noStrike" cap="none" normalizeH="0" baseline="0" dirty="0">
                <a:ln>
                  <a:noFill/>
                </a:ln>
                <a:solidFill>
                  <a:schemeClr val="tx1"/>
                </a:solidFill>
                <a:effectLst/>
                <a:latin typeface="+mn-lt"/>
                <a:cs typeface="Arial" panose="020B0604020202020204" pitchFamily="34" charset="0"/>
                <a:hlinkClick r:id="rId6"/>
              </a:rPr>
              <a:t>settings.py </a:t>
            </a:r>
            <a:r>
              <a:rPr kumimoji="0" lang="pt-BR" altLang="pt-BR" b="0" i="0" u="none" strike="noStrike" cap="none" normalizeH="0" baseline="0" dirty="0">
                <a:ln>
                  <a:noFill/>
                </a:ln>
                <a:solidFill>
                  <a:schemeClr val="tx1"/>
                </a:solidFill>
                <a:effectLst/>
                <a:latin typeface="+mn-lt"/>
                <a:cs typeface="Arial" panose="020B0604020202020204" pitchFamily="34" charset="0"/>
              </a:rPr>
              <a:t>nada mais é do que um arquivo de configuração do Django que contém todas as configurações da sua instalação do framework. Esse arquivo nada mais é do que também um módulo Python com variáveis de nível de módulo</a:t>
            </a:r>
            <a:r>
              <a:rPr lang="pt-BR" altLang="pt-BR" dirty="0">
                <a:solidFill>
                  <a:schemeClr val="tx1"/>
                </a:solidFill>
                <a:latin typeface="+mn-lt"/>
                <a:cs typeface="Arial" panose="020B0604020202020204" pitchFamily="34" charset="0"/>
              </a:rPr>
              <a:t>.</a:t>
            </a:r>
          </a:p>
          <a:p>
            <a:endParaRPr kumimoji="0" lang="pt-BR" altLang="pt-BR" b="0" i="0" u="none" strike="noStrike" cap="none" normalizeH="0" baseline="0" dirty="0">
              <a:ln>
                <a:noFill/>
              </a:ln>
              <a:solidFill>
                <a:schemeClr val="tx1"/>
              </a:solidFill>
              <a:effectLst/>
              <a:latin typeface="+mn-lt"/>
              <a:cs typeface="Arial" panose="020B0604020202020204" pitchFamily="34" charset="0"/>
            </a:endParaRPr>
          </a:p>
          <a:p>
            <a:r>
              <a:rPr lang="pt-BR" b="0" i="0" dirty="0">
                <a:solidFill>
                  <a:schemeClr val="tx1"/>
                </a:solidFill>
                <a:effectLst/>
                <a:latin typeface="+mn-lt"/>
              </a:rPr>
              <a:t>Em Django, usamos algo chamado </a:t>
            </a:r>
            <a:r>
              <a:rPr lang="pt-BR" b="0" i="0" dirty="0">
                <a:solidFill>
                  <a:schemeClr val="tx1"/>
                </a:solidFill>
                <a:effectLst/>
                <a:latin typeface="+mn-lt"/>
                <a:hlinkClick r:id="rId7"/>
              </a:rPr>
              <a:t>URLconf</a:t>
            </a:r>
            <a:r>
              <a:rPr lang="pt-BR" b="0" i="0" dirty="0">
                <a:solidFill>
                  <a:schemeClr val="tx1"/>
                </a:solidFill>
                <a:effectLst/>
                <a:latin typeface="+mn-lt"/>
              </a:rPr>
              <a:t> (configuração de URLs). URLconf é um conjunto de padrões que o Django vai usar para comparar com a URL recebida para encontrar a resposta correta.</a:t>
            </a:r>
          </a:p>
          <a:p>
            <a:endParaRPr lang="pt-BR" dirty="0">
              <a:solidFill>
                <a:schemeClr val="tx1"/>
              </a:solidFill>
              <a:latin typeface="+mn-lt"/>
            </a:endParaRPr>
          </a:p>
          <a:p>
            <a:r>
              <a:rPr lang="pt-BR" dirty="0">
                <a:solidFill>
                  <a:schemeClr val="tx1"/>
                </a:solidFill>
                <a:latin typeface="+mn-lt"/>
              </a:rPr>
              <a:t>O </a:t>
            </a:r>
            <a:r>
              <a:rPr lang="pt-BR" dirty="0">
                <a:solidFill>
                  <a:schemeClr val="tx1"/>
                </a:solidFill>
                <a:latin typeface="+mn-lt"/>
                <a:hlinkClick r:id="rId8"/>
              </a:rPr>
              <a:t>manage.py </a:t>
            </a:r>
            <a:r>
              <a:rPr lang="pt-BR" b="0" i="0" dirty="0">
                <a:solidFill>
                  <a:schemeClr val="tx1"/>
                </a:solidFill>
                <a:effectLst/>
                <a:latin typeface="+mn-lt"/>
              </a:rPr>
              <a:t>é um script que ajuda com a gestão do site. Com ele, podemos iniciar um servidor de web no nosso computador sem instalar nada, entre outras coisas.</a:t>
            </a:r>
          </a:p>
          <a:p>
            <a:endParaRPr kumimoji="0" lang="pt-BR" altLang="pt-BR" b="0" i="0" u="none" strike="noStrike" cap="none" normalizeH="0" baseline="0" dirty="0">
              <a:ln>
                <a:noFill/>
              </a:ln>
              <a:solidFill>
                <a:schemeClr val="tx1"/>
              </a:solidFill>
              <a:effectLst/>
              <a:latin typeface="+mn-lt"/>
            </a:endParaRPr>
          </a:p>
          <a:p>
            <a:endParaRPr lang="pt-BR" dirty="0"/>
          </a:p>
        </p:txBody>
      </p:sp>
      <p:sp>
        <p:nvSpPr>
          <p:cNvPr id="11" name="Elipse 10">
            <a:extLst>
              <a:ext uri="{FF2B5EF4-FFF2-40B4-BE49-F238E27FC236}">
                <a16:creationId xmlns:a16="http://schemas.microsoft.com/office/drawing/2014/main" id="{E31D2D9C-2D04-6FB2-5B44-B2B55B6A2A8E}"/>
              </a:ext>
            </a:extLst>
          </p:cNvPr>
          <p:cNvSpPr/>
          <p:nvPr/>
        </p:nvSpPr>
        <p:spPr>
          <a:xfrm>
            <a:off x="989552" y="2817821"/>
            <a:ext cx="2085624" cy="2835667"/>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 name="Balão de Fala: Oval 12">
            <a:extLst>
              <a:ext uri="{FF2B5EF4-FFF2-40B4-BE49-F238E27FC236}">
                <a16:creationId xmlns:a16="http://schemas.microsoft.com/office/drawing/2014/main" id="{4B839E0B-DC4F-8354-35CE-25F9C6C20C85}"/>
              </a:ext>
            </a:extLst>
          </p:cNvPr>
          <p:cNvSpPr/>
          <p:nvPr/>
        </p:nvSpPr>
        <p:spPr>
          <a:xfrm>
            <a:off x="8896174" y="332737"/>
            <a:ext cx="1747208" cy="612648"/>
          </a:xfrm>
          <a:prstGeom prst="wedgeEllipseCallou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t>Para mais informações, click nos links.</a:t>
            </a:r>
          </a:p>
        </p:txBody>
      </p:sp>
      <p:pic>
        <p:nvPicPr>
          <p:cNvPr id="2" name="Picture 2">
            <a:extLst>
              <a:ext uri="{FF2B5EF4-FFF2-40B4-BE49-F238E27FC236}">
                <a16:creationId xmlns:a16="http://schemas.microsoft.com/office/drawing/2014/main" id="{FEB7A1A6-6E57-BE1A-A250-95169E3F632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008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84EE07D-8394-84C6-44D9-96860D725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5241" y="132522"/>
            <a:ext cx="1457118" cy="85491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7;g183fbf96352_0_34">
            <a:extLst>
              <a:ext uri="{FF2B5EF4-FFF2-40B4-BE49-F238E27FC236}">
                <a16:creationId xmlns:a16="http://schemas.microsoft.com/office/drawing/2014/main" id="{89CF79FA-678A-C644-B522-5A7C42B5696D}"/>
              </a:ext>
            </a:extLst>
          </p:cNvPr>
          <p:cNvSpPr txBox="1"/>
          <p:nvPr/>
        </p:nvSpPr>
        <p:spPr>
          <a:xfrm>
            <a:off x="541688" y="1104467"/>
            <a:ext cx="10938502" cy="553968"/>
          </a:xfrm>
          <a:prstGeom prst="rect">
            <a:avLst/>
          </a:prstGeom>
          <a:noFill/>
          <a:ln>
            <a:noFill/>
          </a:ln>
        </p:spPr>
        <p:txBody>
          <a:bodyPr spcFirstLastPara="1" wrap="square" lIns="91425" tIns="91425" rIns="91425" bIns="91425" anchor="t" anchorCtr="0">
            <a:spAutoFit/>
          </a:bodyPr>
          <a:lstStyle/>
          <a:p>
            <a:pPr lvl="0"/>
            <a:r>
              <a:rPr lang="pt-BR" sz="2400" b="0" i="0" dirty="0">
                <a:solidFill>
                  <a:schemeClr val="tx2"/>
                </a:solidFill>
                <a:effectLst/>
              </a:rPr>
              <a:t>Também tenho experiência com o desenvolvimento de SKILLS para a ALEXA (Amazon)!</a:t>
            </a:r>
            <a:endParaRPr sz="2200" dirty="0">
              <a:solidFill>
                <a:schemeClr val="tx2"/>
              </a:solidFill>
              <a:ea typeface="Calibri"/>
              <a:cs typeface="Calibri"/>
              <a:sym typeface="Calibri"/>
            </a:endParaRPr>
          </a:p>
        </p:txBody>
      </p:sp>
      <p:pic>
        <p:nvPicPr>
          <p:cNvPr id="7" name="Imagem 6">
            <a:extLst>
              <a:ext uri="{FF2B5EF4-FFF2-40B4-BE49-F238E27FC236}">
                <a16:creationId xmlns:a16="http://schemas.microsoft.com/office/drawing/2014/main" id="{087325F8-2F68-FFDB-0974-F179D579BF85}"/>
              </a:ext>
            </a:extLst>
          </p:cNvPr>
          <p:cNvPicPr>
            <a:picLocks noChangeAspect="1"/>
          </p:cNvPicPr>
          <p:nvPr/>
        </p:nvPicPr>
        <p:blipFill rotWithShape="1">
          <a:blip r:embed="rId3">
            <a:extLst>
              <a:ext uri="{28A0092B-C50C-407E-A947-70E740481C1C}">
                <a14:useLocalDpi xmlns:a14="http://schemas.microsoft.com/office/drawing/2010/main" val="0"/>
              </a:ext>
            </a:extLst>
          </a:blip>
          <a:srcRect l="23691" t="12220" r="24105" b="4727"/>
          <a:stretch/>
        </p:blipFill>
        <p:spPr>
          <a:xfrm>
            <a:off x="3193472" y="1896020"/>
            <a:ext cx="5250873" cy="4696691"/>
          </a:xfrm>
          <a:prstGeom prst="rect">
            <a:avLst/>
          </a:prstGeom>
        </p:spPr>
      </p:pic>
      <p:sp>
        <p:nvSpPr>
          <p:cNvPr id="8" name="Google Shape;45;g183fbf96352_0_34">
            <a:extLst>
              <a:ext uri="{FF2B5EF4-FFF2-40B4-BE49-F238E27FC236}">
                <a16:creationId xmlns:a16="http://schemas.microsoft.com/office/drawing/2014/main" id="{E155A97C-BA24-8A29-D940-42A7A0A6227B}"/>
              </a:ext>
            </a:extLst>
          </p:cNvPr>
          <p:cNvSpPr txBox="1"/>
          <p:nvPr/>
        </p:nvSpPr>
        <p:spPr>
          <a:xfrm>
            <a:off x="169480" y="133939"/>
            <a:ext cx="3297503" cy="75420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pt-BR" sz="3700" b="1" dirty="0">
                <a:solidFill>
                  <a:schemeClr val="tx2"/>
                </a:solidFill>
                <a:latin typeface="Calibri"/>
                <a:ea typeface="Calibri"/>
                <a:cs typeface="Calibri"/>
                <a:sym typeface="Calibri"/>
              </a:rPr>
              <a:t>Quem sou eu?</a:t>
            </a:r>
          </a:p>
        </p:txBody>
      </p:sp>
    </p:spTree>
    <p:extLst>
      <p:ext uri="{BB962C8B-B14F-4D97-AF65-F5344CB8AC3E}">
        <p14:creationId xmlns:p14="http://schemas.microsoft.com/office/powerpoint/2010/main" val="2710557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0" name="CaixaDeTexto 9">
            <a:extLst>
              <a:ext uri="{FF2B5EF4-FFF2-40B4-BE49-F238E27FC236}">
                <a16:creationId xmlns:a16="http://schemas.microsoft.com/office/drawing/2014/main" id="{040D5AE5-3213-F671-F3A6-0AF680251E7C}"/>
              </a:ext>
            </a:extLst>
          </p:cNvPr>
          <p:cNvSpPr txBox="1"/>
          <p:nvPr/>
        </p:nvSpPr>
        <p:spPr>
          <a:xfrm>
            <a:off x="989704" y="945385"/>
            <a:ext cx="9757214" cy="923330"/>
          </a:xfrm>
          <a:prstGeom prst="rect">
            <a:avLst/>
          </a:prstGeom>
          <a:noFill/>
        </p:spPr>
        <p:txBody>
          <a:bodyPr wrap="square">
            <a:spAutoFit/>
          </a:bodyPr>
          <a:lstStyle/>
          <a:p>
            <a:pPr algn="ctr"/>
            <a:r>
              <a:rPr lang="pt-BR" b="0" i="0" dirty="0">
                <a:solidFill>
                  <a:schemeClr val="tx1">
                    <a:lumMod val="75000"/>
                    <a:lumOff val="25000"/>
                  </a:schemeClr>
                </a:solidFill>
                <a:effectLst/>
              </a:rPr>
              <a:t>Dentro de um projeto Django, você pode ter vários </a:t>
            </a:r>
            <a:r>
              <a:rPr lang="pt-BR" b="0" i="0" dirty="0">
                <a:solidFill>
                  <a:schemeClr val="accent6"/>
                </a:solidFill>
                <a:effectLst/>
              </a:rPr>
              <a:t>aplicativos</a:t>
            </a:r>
            <a:r>
              <a:rPr lang="pt-BR" b="0" i="0" dirty="0">
                <a:solidFill>
                  <a:schemeClr val="tx1">
                    <a:lumMod val="75000"/>
                    <a:lumOff val="25000"/>
                  </a:schemeClr>
                </a:solidFill>
                <a:effectLst/>
              </a:rPr>
              <a:t>. Um aplicativo é um conjunto de funcionalidades que podem ser reutilizadas em vários projetos. Para criar um novo aplicativo Django, use o seguinte comando:</a:t>
            </a:r>
            <a:endParaRPr lang="pt-BR" dirty="0">
              <a:solidFill>
                <a:schemeClr val="tx1">
                  <a:lumMod val="75000"/>
                  <a:lumOff val="25000"/>
                </a:schemeClr>
              </a:solidFill>
            </a:endParaRPr>
          </a:p>
        </p:txBody>
      </p:sp>
      <p:pic>
        <p:nvPicPr>
          <p:cNvPr id="11" name="Imagem 10">
            <a:extLst>
              <a:ext uri="{FF2B5EF4-FFF2-40B4-BE49-F238E27FC236}">
                <a16:creationId xmlns:a16="http://schemas.microsoft.com/office/drawing/2014/main" id="{456FDB45-0BBA-A251-5381-15D84958F0BD}"/>
              </a:ext>
            </a:extLst>
          </p:cNvPr>
          <p:cNvPicPr>
            <a:picLocks noChangeAspect="1"/>
          </p:cNvPicPr>
          <p:nvPr/>
        </p:nvPicPr>
        <p:blipFill rotWithShape="1">
          <a:blip r:embed="rId4"/>
          <a:srcRect r="30761" b="46667"/>
          <a:stretch/>
        </p:blipFill>
        <p:spPr>
          <a:xfrm>
            <a:off x="879905" y="1930477"/>
            <a:ext cx="9867013" cy="4750241"/>
          </a:xfrm>
          <a:prstGeom prst="rect">
            <a:avLst/>
          </a:prstGeom>
        </p:spPr>
      </p:pic>
      <p:sp>
        <p:nvSpPr>
          <p:cNvPr id="13" name="Elipse 12">
            <a:extLst>
              <a:ext uri="{FF2B5EF4-FFF2-40B4-BE49-F238E27FC236}">
                <a16:creationId xmlns:a16="http://schemas.microsoft.com/office/drawing/2014/main" id="{3717BD6F-85B0-96C4-50D6-E0A3087571DE}"/>
              </a:ext>
            </a:extLst>
          </p:cNvPr>
          <p:cNvSpPr/>
          <p:nvPr/>
        </p:nvSpPr>
        <p:spPr>
          <a:xfrm>
            <a:off x="8511007" y="5912615"/>
            <a:ext cx="2235912" cy="73684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5A4F9813-42C2-0AD0-31F2-6EE55ECFCE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1072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9" name="Imagem 8">
            <a:extLst>
              <a:ext uri="{FF2B5EF4-FFF2-40B4-BE49-F238E27FC236}">
                <a16:creationId xmlns:a16="http://schemas.microsoft.com/office/drawing/2014/main" id="{F249FD26-2E0D-9BA0-0FE7-0FE1461C275E}"/>
              </a:ext>
            </a:extLst>
          </p:cNvPr>
          <p:cNvPicPr>
            <a:picLocks noChangeAspect="1"/>
          </p:cNvPicPr>
          <p:nvPr/>
        </p:nvPicPr>
        <p:blipFill rotWithShape="1">
          <a:blip r:embed="rId4"/>
          <a:srcRect r="29424" b="6456"/>
          <a:stretch/>
        </p:blipFill>
        <p:spPr>
          <a:xfrm>
            <a:off x="3038860" y="972848"/>
            <a:ext cx="7848878" cy="5347513"/>
          </a:xfrm>
          <a:prstGeom prst="rect">
            <a:avLst/>
          </a:prstGeom>
        </p:spPr>
      </p:pic>
      <p:sp>
        <p:nvSpPr>
          <p:cNvPr id="10" name="Elipse 9">
            <a:extLst>
              <a:ext uri="{FF2B5EF4-FFF2-40B4-BE49-F238E27FC236}">
                <a16:creationId xmlns:a16="http://schemas.microsoft.com/office/drawing/2014/main" id="{146639A5-6D0E-9599-7396-B403B1397F98}"/>
              </a:ext>
            </a:extLst>
          </p:cNvPr>
          <p:cNvSpPr/>
          <p:nvPr/>
        </p:nvSpPr>
        <p:spPr>
          <a:xfrm>
            <a:off x="6096000" y="3582059"/>
            <a:ext cx="562984" cy="32758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9255CEBF-C5D5-CB1A-A490-3AD19D0FD195}"/>
              </a:ext>
            </a:extLst>
          </p:cNvPr>
          <p:cNvSpPr txBox="1"/>
          <p:nvPr/>
        </p:nvSpPr>
        <p:spPr>
          <a:xfrm>
            <a:off x="247426" y="2704896"/>
            <a:ext cx="2463501" cy="1754326"/>
          </a:xfrm>
          <a:prstGeom prst="rect">
            <a:avLst/>
          </a:prstGeom>
          <a:noFill/>
        </p:spPr>
        <p:txBody>
          <a:bodyPr wrap="square">
            <a:spAutoFit/>
          </a:bodyPr>
          <a:lstStyle/>
          <a:p>
            <a:pPr algn="ctr"/>
            <a:r>
              <a:rPr lang="pt-BR" b="0" i="0" dirty="0">
                <a:solidFill>
                  <a:schemeClr val="tx1">
                    <a:lumMod val="75000"/>
                    <a:lumOff val="25000"/>
                  </a:schemeClr>
                </a:solidFill>
                <a:effectLst/>
              </a:rPr>
              <a:t>Sempre que criarmos um novo app ou instalarmos uma ferramenta, é necessário registrar em </a:t>
            </a:r>
            <a:r>
              <a:rPr lang="pt-BR" b="0" i="0" dirty="0">
                <a:solidFill>
                  <a:schemeClr val="accent6"/>
                </a:solidFill>
                <a:effectLst/>
              </a:rPr>
              <a:t>INSTALLED_APPS</a:t>
            </a:r>
            <a:r>
              <a:rPr lang="pt-BR" b="0" i="0" dirty="0">
                <a:solidFill>
                  <a:schemeClr val="tx1">
                    <a:lumMod val="75000"/>
                    <a:lumOff val="25000"/>
                  </a:schemeClr>
                </a:solidFill>
                <a:effectLst/>
              </a:rPr>
              <a:t>.</a:t>
            </a:r>
            <a:endParaRPr lang="pt-BR" dirty="0">
              <a:solidFill>
                <a:schemeClr val="tx1">
                  <a:lumMod val="75000"/>
                  <a:lumOff val="25000"/>
                </a:schemeClr>
              </a:solidFill>
            </a:endParaRPr>
          </a:p>
        </p:txBody>
      </p:sp>
      <p:pic>
        <p:nvPicPr>
          <p:cNvPr id="2" name="Picture 2">
            <a:extLst>
              <a:ext uri="{FF2B5EF4-FFF2-40B4-BE49-F238E27FC236}">
                <a16:creationId xmlns:a16="http://schemas.microsoft.com/office/drawing/2014/main" id="{9C4B2A17-E58F-EE58-1DEC-1F1A946D2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533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9" name="Imagem 8">
            <a:extLst>
              <a:ext uri="{FF2B5EF4-FFF2-40B4-BE49-F238E27FC236}">
                <a16:creationId xmlns:a16="http://schemas.microsoft.com/office/drawing/2014/main" id="{B2EF2FAE-6B3A-BE64-B23E-8C9E43147972}"/>
              </a:ext>
            </a:extLst>
          </p:cNvPr>
          <p:cNvPicPr>
            <a:picLocks noChangeAspect="1"/>
          </p:cNvPicPr>
          <p:nvPr/>
        </p:nvPicPr>
        <p:blipFill rotWithShape="1">
          <a:blip r:embed="rId3"/>
          <a:srcRect r="31687" b="20745"/>
          <a:stretch/>
        </p:blipFill>
        <p:spPr>
          <a:xfrm>
            <a:off x="2710927" y="1069562"/>
            <a:ext cx="8995213" cy="5037563"/>
          </a:xfrm>
          <a:prstGeom prst="rect">
            <a:avLst/>
          </a:prstGeom>
        </p:spPr>
      </p:pic>
      <p:sp>
        <p:nvSpPr>
          <p:cNvPr id="10" name="CaixaDeTexto 9">
            <a:extLst>
              <a:ext uri="{FF2B5EF4-FFF2-40B4-BE49-F238E27FC236}">
                <a16:creationId xmlns:a16="http://schemas.microsoft.com/office/drawing/2014/main" id="{E482EC20-ED4E-1DA3-C5E5-FB5026EB7F75}"/>
              </a:ext>
            </a:extLst>
          </p:cNvPr>
          <p:cNvSpPr txBox="1"/>
          <p:nvPr/>
        </p:nvSpPr>
        <p:spPr>
          <a:xfrm>
            <a:off x="139849" y="2317621"/>
            <a:ext cx="2323652" cy="2800767"/>
          </a:xfrm>
          <a:prstGeom prst="rect">
            <a:avLst/>
          </a:prstGeom>
          <a:noFill/>
        </p:spPr>
        <p:txBody>
          <a:bodyPr wrap="square">
            <a:spAutoFit/>
          </a:bodyPr>
          <a:lstStyle/>
          <a:p>
            <a:pPr algn="ctr"/>
            <a:r>
              <a:rPr lang="pt-BR" b="0" i="0" dirty="0">
                <a:solidFill>
                  <a:schemeClr val="tx1">
                    <a:lumMod val="75000"/>
                    <a:lumOff val="25000"/>
                  </a:schemeClr>
                </a:solidFill>
                <a:effectLst/>
              </a:rPr>
              <a:t>Nessa etapa, vamos ‘</a:t>
            </a:r>
            <a:r>
              <a:rPr lang="pt-BR" b="0" i="0" dirty="0">
                <a:solidFill>
                  <a:schemeClr val="accent6"/>
                </a:solidFill>
                <a:effectLst/>
              </a:rPr>
              <a:t>startar</a:t>
            </a:r>
            <a:r>
              <a:rPr lang="pt-BR" b="0" i="0" dirty="0">
                <a:solidFill>
                  <a:schemeClr val="tx1">
                    <a:lumMod val="75000"/>
                    <a:lumOff val="25000"/>
                  </a:schemeClr>
                </a:solidFill>
                <a:effectLst/>
              </a:rPr>
              <a:t>’ o servidor.</a:t>
            </a:r>
          </a:p>
          <a:p>
            <a:pPr algn="ctr"/>
            <a:endParaRPr lang="pt-BR" b="0" i="0" dirty="0">
              <a:solidFill>
                <a:schemeClr val="tx1">
                  <a:lumMod val="75000"/>
                  <a:lumOff val="25000"/>
                </a:schemeClr>
              </a:solidFill>
              <a:effectLst/>
            </a:endParaRPr>
          </a:p>
          <a:p>
            <a:pPr algn="ctr"/>
            <a:r>
              <a:rPr lang="pt-BR" dirty="0">
                <a:solidFill>
                  <a:schemeClr val="tx1">
                    <a:lumMod val="75000"/>
                    <a:lumOff val="25000"/>
                  </a:schemeClr>
                </a:solidFill>
              </a:rPr>
              <a:t>O comando: </a:t>
            </a:r>
          </a:p>
          <a:p>
            <a:pPr algn="ctr"/>
            <a:r>
              <a:rPr lang="pt-BR" sz="1400" dirty="0">
                <a:solidFill>
                  <a:schemeClr val="accent6"/>
                </a:solidFill>
              </a:rPr>
              <a:t>python manage.py runserver</a:t>
            </a:r>
            <a:endParaRPr lang="pt-BR" sz="2800" b="0" i="0" dirty="0">
              <a:solidFill>
                <a:schemeClr val="accent6"/>
              </a:solidFill>
              <a:effectLst/>
            </a:endParaRPr>
          </a:p>
          <a:p>
            <a:pPr algn="ctr"/>
            <a:r>
              <a:rPr lang="pt-BR" dirty="0">
                <a:solidFill>
                  <a:schemeClr val="tx1">
                    <a:lumMod val="75000"/>
                    <a:lumOff val="25000"/>
                  </a:schemeClr>
                </a:solidFill>
              </a:rPr>
              <a:t>Inicia o servidor. Lembre-se: sempre que formos testar o app, devemos rodar o servidor.</a:t>
            </a:r>
          </a:p>
        </p:txBody>
      </p:sp>
      <p:sp>
        <p:nvSpPr>
          <p:cNvPr id="11" name="Elipse 10">
            <a:extLst>
              <a:ext uri="{FF2B5EF4-FFF2-40B4-BE49-F238E27FC236}">
                <a16:creationId xmlns:a16="http://schemas.microsoft.com/office/drawing/2014/main" id="{3A32FB0E-AAC9-FB4E-05CC-4337B9C131B6}"/>
              </a:ext>
            </a:extLst>
          </p:cNvPr>
          <p:cNvSpPr/>
          <p:nvPr/>
        </p:nvSpPr>
        <p:spPr>
          <a:xfrm>
            <a:off x="9695344" y="4249034"/>
            <a:ext cx="2103147" cy="5564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BDC4F763-896E-6E8E-FDB9-1CAE66FE3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387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9" name="Imagem 8">
            <a:extLst>
              <a:ext uri="{FF2B5EF4-FFF2-40B4-BE49-F238E27FC236}">
                <a16:creationId xmlns:a16="http://schemas.microsoft.com/office/drawing/2014/main" id="{1993255F-5C18-36FD-B318-2616737279E9}"/>
              </a:ext>
            </a:extLst>
          </p:cNvPr>
          <p:cNvPicPr>
            <a:picLocks noChangeAspect="1"/>
          </p:cNvPicPr>
          <p:nvPr/>
        </p:nvPicPr>
        <p:blipFill>
          <a:blip r:embed="rId4"/>
          <a:stretch>
            <a:fillRect/>
          </a:stretch>
        </p:blipFill>
        <p:spPr>
          <a:xfrm>
            <a:off x="786143" y="1050668"/>
            <a:ext cx="9832490" cy="5511333"/>
          </a:xfrm>
          <a:prstGeom prst="rect">
            <a:avLst/>
          </a:prstGeom>
        </p:spPr>
      </p:pic>
      <p:sp>
        <p:nvSpPr>
          <p:cNvPr id="10" name="CaixaDeTexto 9">
            <a:extLst>
              <a:ext uri="{FF2B5EF4-FFF2-40B4-BE49-F238E27FC236}">
                <a16:creationId xmlns:a16="http://schemas.microsoft.com/office/drawing/2014/main" id="{48CB8FC8-790D-9D6E-8CAB-E034F5B539FA}"/>
              </a:ext>
            </a:extLst>
          </p:cNvPr>
          <p:cNvSpPr txBox="1"/>
          <p:nvPr/>
        </p:nvSpPr>
        <p:spPr>
          <a:xfrm>
            <a:off x="1326745" y="2227232"/>
            <a:ext cx="6128303" cy="369332"/>
          </a:xfrm>
          <a:prstGeom prst="rect">
            <a:avLst/>
          </a:prstGeom>
          <a:noFill/>
        </p:spPr>
        <p:txBody>
          <a:bodyPr wrap="square" rtlCol="0">
            <a:spAutoFit/>
          </a:bodyPr>
          <a:lstStyle/>
          <a:p>
            <a:r>
              <a:rPr lang="pt-BR" dirty="0"/>
              <a:t>Se chegamos aqui, tudo está funcionando perfeitamente!</a:t>
            </a:r>
          </a:p>
        </p:txBody>
      </p:sp>
      <p:pic>
        <p:nvPicPr>
          <p:cNvPr id="2" name="Picture 2">
            <a:extLst>
              <a:ext uri="{FF2B5EF4-FFF2-40B4-BE49-F238E27FC236}">
                <a16:creationId xmlns:a16="http://schemas.microsoft.com/office/drawing/2014/main" id="{347AAC5D-599B-0945-D2E8-26FB9FF097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83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2" name="CaixaDeTexto 1">
            <a:extLst>
              <a:ext uri="{FF2B5EF4-FFF2-40B4-BE49-F238E27FC236}">
                <a16:creationId xmlns:a16="http://schemas.microsoft.com/office/drawing/2014/main" id="{E576A37F-EB6A-AB8B-75A0-4E5E0D42C23E}"/>
              </a:ext>
            </a:extLst>
          </p:cNvPr>
          <p:cNvSpPr txBox="1"/>
          <p:nvPr/>
        </p:nvSpPr>
        <p:spPr>
          <a:xfrm>
            <a:off x="3746767" y="1951672"/>
            <a:ext cx="4698466" cy="2954655"/>
          </a:xfrm>
          <a:prstGeom prst="rect">
            <a:avLst/>
          </a:prstGeom>
          <a:noFill/>
        </p:spPr>
        <p:txBody>
          <a:bodyPr wrap="none" rtlCol="0">
            <a:spAutoFit/>
          </a:bodyPr>
          <a:lstStyle/>
          <a:p>
            <a:r>
              <a:rPr lang="pt-BR" sz="2400" dirty="0">
                <a:solidFill>
                  <a:schemeClr val="tx1">
                    <a:lumMod val="75000"/>
                    <a:lumOff val="25000"/>
                  </a:schemeClr>
                </a:solidFill>
              </a:rPr>
              <a:t>Até o momento, aprendemos sobre:</a:t>
            </a:r>
          </a:p>
          <a:p>
            <a:r>
              <a:rPr lang="pt-BR" sz="2400" dirty="0">
                <a:solidFill>
                  <a:schemeClr val="tx1">
                    <a:lumMod val="75000"/>
                    <a:lumOff val="25000"/>
                  </a:schemeClr>
                </a:solidFill>
              </a:rPr>
              <a:t> </a:t>
            </a:r>
          </a:p>
          <a:p>
            <a:pPr marL="285750" indent="-285750">
              <a:buFont typeface="Arial" panose="020B0604020202020204" pitchFamily="34" charset="0"/>
              <a:buChar char="•"/>
            </a:pPr>
            <a:r>
              <a:rPr lang="pt-BR" sz="2400" dirty="0">
                <a:solidFill>
                  <a:schemeClr val="tx1">
                    <a:lumMod val="75000"/>
                    <a:lumOff val="25000"/>
                  </a:schemeClr>
                </a:solidFill>
              </a:rPr>
              <a:t>Introdução ao Django</a:t>
            </a:r>
          </a:p>
          <a:p>
            <a:pPr marL="285750" indent="-285750">
              <a:buFont typeface="Arial" panose="020B0604020202020204" pitchFamily="34" charset="0"/>
              <a:buChar char="•"/>
            </a:pPr>
            <a:r>
              <a:rPr lang="pt-BR" sz="2400" dirty="0">
                <a:solidFill>
                  <a:schemeClr val="tx1">
                    <a:lumMod val="75000"/>
                    <a:lumOff val="25000"/>
                  </a:schemeClr>
                </a:solidFill>
              </a:rPr>
              <a:t>SQL</a:t>
            </a:r>
          </a:p>
          <a:p>
            <a:pPr marL="285750" indent="-285750">
              <a:buFont typeface="Arial" panose="020B0604020202020204" pitchFamily="34" charset="0"/>
              <a:buChar char="•"/>
            </a:pPr>
            <a:r>
              <a:rPr lang="pt-BR" sz="2400" dirty="0">
                <a:solidFill>
                  <a:schemeClr val="tx1">
                    <a:lumMod val="75000"/>
                    <a:lumOff val="25000"/>
                  </a:schemeClr>
                </a:solidFill>
              </a:rPr>
              <a:t>Ambientes virtuais</a:t>
            </a:r>
          </a:p>
          <a:p>
            <a:pPr marL="285750" indent="-285750">
              <a:buFont typeface="Arial" panose="020B0604020202020204" pitchFamily="34" charset="0"/>
              <a:buChar char="•"/>
            </a:pPr>
            <a:r>
              <a:rPr lang="pt-BR" sz="2400" dirty="0">
                <a:solidFill>
                  <a:schemeClr val="tx1">
                    <a:lumMod val="75000"/>
                    <a:lumOff val="25000"/>
                  </a:schemeClr>
                </a:solidFill>
              </a:rPr>
              <a:t>Iniciar projetos no Django</a:t>
            </a:r>
          </a:p>
          <a:p>
            <a:pPr marL="285750" indent="-285750">
              <a:buFont typeface="Arial" panose="020B0604020202020204" pitchFamily="34" charset="0"/>
              <a:buChar char="•"/>
            </a:pPr>
            <a:r>
              <a:rPr lang="pt-BR" sz="2400" dirty="0">
                <a:solidFill>
                  <a:schemeClr val="tx1">
                    <a:lumMod val="75000"/>
                    <a:lumOff val="25000"/>
                  </a:schemeClr>
                </a:solidFill>
              </a:rPr>
              <a:t>Iniciar o servidor</a:t>
            </a:r>
          </a:p>
          <a:p>
            <a:endParaRPr lang="pt-BR" dirty="0"/>
          </a:p>
        </p:txBody>
      </p:sp>
      <p:pic>
        <p:nvPicPr>
          <p:cNvPr id="3" name="Picture 2">
            <a:extLst>
              <a:ext uri="{FF2B5EF4-FFF2-40B4-BE49-F238E27FC236}">
                <a16:creationId xmlns:a16="http://schemas.microsoft.com/office/drawing/2014/main" id="{BC9680E1-FD54-D366-BF14-543C8BE881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99088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9" name="CaixaDeTexto 8">
            <a:extLst>
              <a:ext uri="{FF2B5EF4-FFF2-40B4-BE49-F238E27FC236}">
                <a16:creationId xmlns:a16="http://schemas.microsoft.com/office/drawing/2014/main" id="{21F19FF3-5926-3ECB-839C-E61333985880}"/>
              </a:ext>
            </a:extLst>
          </p:cNvPr>
          <p:cNvSpPr txBox="1"/>
          <p:nvPr/>
        </p:nvSpPr>
        <p:spPr>
          <a:xfrm>
            <a:off x="1928853" y="1842815"/>
            <a:ext cx="8672463" cy="4431983"/>
          </a:xfrm>
          <a:prstGeom prst="rect">
            <a:avLst/>
          </a:prstGeom>
          <a:noFill/>
        </p:spPr>
        <p:txBody>
          <a:bodyPr wrap="square" rtlCol="0">
            <a:spAutoFit/>
          </a:bodyPr>
          <a:lstStyle/>
          <a:p>
            <a:endParaRPr lang="pt-BR" sz="2400" dirty="0">
              <a:solidFill>
                <a:schemeClr val="tx1">
                  <a:lumMod val="75000"/>
                  <a:lumOff val="25000"/>
                </a:schemeClr>
              </a:solidFill>
            </a:endParaRPr>
          </a:p>
          <a:p>
            <a:endParaRPr lang="pt-BR" sz="2400" dirty="0">
              <a:solidFill>
                <a:schemeClr val="tx1">
                  <a:lumMod val="75000"/>
                  <a:lumOff val="25000"/>
                </a:schemeClr>
              </a:solidFill>
            </a:endParaRPr>
          </a:p>
          <a:p>
            <a:endParaRPr lang="pt-BR" sz="2400" dirty="0">
              <a:solidFill>
                <a:schemeClr val="tx1">
                  <a:lumMod val="75000"/>
                  <a:lumOff val="25000"/>
                </a:schemeClr>
              </a:solidFill>
            </a:endParaRPr>
          </a:p>
          <a:p>
            <a:pPr marL="342900" indent="-342900">
              <a:buFont typeface="Arial" panose="020B0604020202020204" pitchFamily="34" charset="0"/>
              <a:buChar char="•"/>
            </a:pPr>
            <a:r>
              <a:rPr lang="pt-BR" sz="2400" dirty="0">
                <a:solidFill>
                  <a:schemeClr val="tx1">
                    <a:lumMod val="75000"/>
                    <a:lumOff val="25000"/>
                  </a:schemeClr>
                </a:solidFill>
              </a:rPr>
              <a:t>Sempre criem ambientes virtuais para seus projetos.</a:t>
            </a:r>
          </a:p>
          <a:p>
            <a:pPr marL="342900" indent="-342900">
              <a:buFont typeface="Arial" panose="020B0604020202020204" pitchFamily="34" charset="0"/>
              <a:buChar char="•"/>
            </a:pPr>
            <a:r>
              <a:rPr lang="pt-BR" sz="2400" dirty="0">
                <a:solidFill>
                  <a:schemeClr val="tx1">
                    <a:lumMod val="75000"/>
                    <a:lumOff val="25000"/>
                  </a:schemeClr>
                </a:solidFill>
              </a:rPr>
              <a:t>Sempre verifiquem se os ambientes estão ativos.</a:t>
            </a:r>
          </a:p>
          <a:p>
            <a:pPr marL="342900" indent="-342900">
              <a:buFont typeface="Arial" panose="020B0604020202020204" pitchFamily="34" charset="0"/>
              <a:buChar char="•"/>
            </a:pPr>
            <a:r>
              <a:rPr lang="pt-BR" sz="2400" dirty="0">
                <a:solidFill>
                  <a:schemeClr val="tx1">
                    <a:lumMod val="75000"/>
                    <a:lumOff val="25000"/>
                  </a:schemeClr>
                </a:solidFill>
              </a:rPr>
              <a:t>Sejam organizados com seus projetos.</a:t>
            </a:r>
          </a:p>
          <a:p>
            <a:pPr marL="342900" indent="-342900">
              <a:buFont typeface="Arial" panose="020B0604020202020204" pitchFamily="34" charset="0"/>
              <a:buChar char="•"/>
            </a:pPr>
            <a:r>
              <a:rPr lang="pt-BR" sz="2400" dirty="0">
                <a:solidFill>
                  <a:schemeClr val="tx1">
                    <a:lumMod val="75000"/>
                    <a:lumOff val="25000"/>
                  </a:schemeClr>
                </a:solidFill>
              </a:rPr>
              <a:t>No início desse material, temos um passo a passo que pode ser seguido para iniciar projetos em Django.</a:t>
            </a:r>
          </a:p>
          <a:p>
            <a:pPr marL="342900" indent="-342900">
              <a:buFont typeface="Arial" panose="020B0604020202020204" pitchFamily="34" charset="0"/>
              <a:buChar char="•"/>
            </a:pPr>
            <a:endParaRPr lang="pt-BR" sz="2400" dirty="0">
              <a:solidFill>
                <a:schemeClr val="tx1">
                  <a:lumMod val="75000"/>
                  <a:lumOff val="25000"/>
                </a:schemeClr>
              </a:solidFill>
            </a:endParaRPr>
          </a:p>
          <a:p>
            <a:pPr marL="342900" indent="-342900">
              <a:buFont typeface="Arial" panose="020B0604020202020204" pitchFamily="34" charset="0"/>
              <a:buChar char="•"/>
            </a:pPr>
            <a:r>
              <a:rPr lang="pt-BR" sz="2400" dirty="0">
                <a:solidFill>
                  <a:schemeClr val="tx1">
                    <a:lumMod val="75000"/>
                    <a:lumOff val="25000"/>
                  </a:schemeClr>
                </a:solidFill>
              </a:rPr>
              <a:t>A partir do próximo slide, vamos aprender a fazer um CRUD com o Django.</a:t>
            </a:r>
          </a:p>
          <a:p>
            <a:endParaRPr lang="pt-BR" dirty="0"/>
          </a:p>
        </p:txBody>
      </p:sp>
      <p:pic>
        <p:nvPicPr>
          <p:cNvPr id="1026" name="Picture 2">
            <a:extLst>
              <a:ext uri="{FF2B5EF4-FFF2-40B4-BE49-F238E27FC236}">
                <a16:creationId xmlns:a16="http://schemas.microsoft.com/office/drawing/2014/main" id="{154F7AAF-A93F-FAC0-6484-408B7D6EB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9344" y="517191"/>
            <a:ext cx="2680834" cy="22802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C8E391F-7BC5-D53C-B97F-E9A23E3D8C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09015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293" name="Google Shape;293;p3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297" name="Google Shape;297;p3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6146" name="Picture 2" descr="O que é CRUD? E porque você deveria aprender a criar um - Dev Por Ai">
            <a:extLst>
              <a:ext uri="{FF2B5EF4-FFF2-40B4-BE49-F238E27FC236}">
                <a16:creationId xmlns:a16="http://schemas.microsoft.com/office/drawing/2014/main" id="{C1BBCD91-BEF5-73FC-F477-E436BFA8D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028700"/>
            <a:ext cx="9104628" cy="5121353"/>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20">
            <a:extLst>
              <a:ext uri="{FF2B5EF4-FFF2-40B4-BE49-F238E27FC236}">
                <a16:creationId xmlns:a16="http://schemas.microsoft.com/office/drawing/2014/main" id="{E7415AC5-B392-639E-BCF7-BCAA21B1C359}"/>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2" name="Picture 2">
            <a:extLst>
              <a:ext uri="{FF2B5EF4-FFF2-40B4-BE49-F238E27FC236}">
                <a16:creationId xmlns:a16="http://schemas.microsoft.com/office/drawing/2014/main" id="{80A9544C-B8B5-C9D5-C27A-F20D6A0A51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A Camada Model do Django (Python)">
            <a:extLst>
              <a:ext uri="{FF2B5EF4-FFF2-40B4-BE49-F238E27FC236}">
                <a16:creationId xmlns:a16="http://schemas.microsoft.com/office/drawing/2014/main" id="{302B884E-65E3-6F3D-675C-937858C2E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7837" y="1247136"/>
            <a:ext cx="3748555" cy="50619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stering Django: Models - Mastering Django">
            <a:extLst>
              <a:ext uri="{FF2B5EF4-FFF2-40B4-BE49-F238E27FC236}">
                <a16:creationId xmlns:a16="http://schemas.microsoft.com/office/drawing/2014/main" id="{CC3CE00F-796D-399D-DD59-BAAD4D09F6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0461" y="1874745"/>
            <a:ext cx="4426457" cy="380675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FC5764B-9826-9C11-A392-A0F3D84BE7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639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4"/>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310" name="Google Shape;310;p34"/>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12" name="Google Shape;312;p34"/>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314" name="Google Shape;314;p34"/>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5" name="Imagem 4">
            <a:extLst>
              <a:ext uri="{FF2B5EF4-FFF2-40B4-BE49-F238E27FC236}">
                <a16:creationId xmlns:a16="http://schemas.microsoft.com/office/drawing/2014/main" id="{F9EB68FD-40E3-E242-0198-3D33D8BDCE8E}"/>
              </a:ext>
            </a:extLst>
          </p:cNvPr>
          <p:cNvPicPr>
            <a:picLocks noChangeAspect="1"/>
          </p:cNvPicPr>
          <p:nvPr/>
        </p:nvPicPr>
        <p:blipFill rotWithShape="1">
          <a:blip r:embed="rId4"/>
          <a:srcRect r="38699" b="42830"/>
          <a:stretch/>
        </p:blipFill>
        <p:spPr>
          <a:xfrm>
            <a:off x="2964692" y="1045446"/>
            <a:ext cx="9227308" cy="5195499"/>
          </a:xfrm>
          <a:prstGeom prst="rect">
            <a:avLst/>
          </a:prstGeom>
        </p:spPr>
      </p:pic>
      <p:sp>
        <p:nvSpPr>
          <p:cNvPr id="12" name="Text Box 20">
            <a:extLst>
              <a:ext uri="{FF2B5EF4-FFF2-40B4-BE49-F238E27FC236}">
                <a16:creationId xmlns:a16="http://schemas.microsoft.com/office/drawing/2014/main" id="{7EFCC7EA-0531-DD82-8484-08935A36B771}"/>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3" name="CaixaDeTexto 12">
            <a:extLst>
              <a:ext uri="{FF2B5EF4-FFF2-40B4-BE49-F238E27FC236}">
                <a16:creationId xmlns:a16="http://schemas.microsoft.com/office/drawing/2014/main" id="{887C1BD4-66DF-C024-1F7B-3223D3366E90}"/>
              </a:ext>
            </a:extLst>
          </p:cNvPr>
          <p:cNvSpPr txBox="1"/>
          <p:nvPr/>
        </p:nvSpPr>
        <p:spPr>
          <a:xfrm>
            <a:off x="199043" y="1340154"/>
            <a:ext cx="2671766" cy="5170646"/>
          </a:xfrm>
          <a:prstGeom prst="rect">
            <a:avLst/>
          </a:prstGeom>
          <a:noFill/>
        </p:spPr>
        <p:txBody>
          <a:bodyPr wrap="square" rtlCol="0">
            <a:spAutoFit/>
          </a:bodyPr>
          <a:lstStyle/>
          <a:p>
            <a:r>
              <a:rPr lang="pt-BR" sz="2400" dirty="0">
                <a:solidFill>
                  <a:schemeClr val="tx1">
                    <a:lumMod val="75000"/>
                    <a:lumOff val="25000"/>
                  </a:schemeClr>
                </a:solidFill>
              </a:rPr>
              <a:t>Dentro de ‘main’, temos o arquivo ‘</a:t>
            </a:r>
            <a:r>
              <a:rPr lang="pt-BR" sz="2400" dirty="0">
                <a:solidFill>
                  <a:schemeClr val="accent6"/>
                </a:solidFill>
              </a:rPr>
              <a:t>models.py’</a:t>
            </a:r>
            <a:r>
              <a:rPr lang="pt-BR" sz="2400" dirty="0">
                <a:solidFill>
                  <a:schemeClr val="tx1">
                    <a:lumMod val="75000"/>
                    <a:lumOff val="25000"/>
                  </a:schemeClr>
                </a:solidFill>
              </a:rPr>
              <a:t>.</a:t>
            </a:r>
          </a:p>
          <a:p>
            <a:endParaRPr lang="pt-BR" sz="2400" dirty="0">
              <a:solidFill>
                <a:schemeClr val="tx1">
                  <a:lumMod val="75000"/>
                  <a:lumOff val="25000"/>
                </a:schemeClr>
              </a:solidFill>
            </a:endParaRPr>
          </a:p>
          <a:p>
            <a:r>
              <a:rPr lang="pt-BR" sz="2400" dirty="0">
                <a:solidFill>
                  <a:schemeClr val="tx1">
                    <a:lumMod val="75000"/>
                    <a:lumOff val="25000"/>
                  </a:schemeClr>
                </a:solidFill>
              </a:rPr>
              <a:t>Dentro dele é que vamos criar nossa estrutura de dados.</a:t>
            </a:r>
          </a:p>
          <a:p>
            <a:endParaRPr lang="pt-BR" sz="2400" dirty="0">
              <a:solidFill>
                <a:schemeClr val="tx1">
                  <a:lumMod val="75000"/>
                  <a:lumOff val="25000"/>
                </a:schemeClr>
              </a:solidFill>
            </a:endParaRPr>
          </a:p>
          <a:p>
            <a:r>
              <a:rPr lang="pt-BR" sz="2400" dirty="0">
                <a:solidFill>
                  <a:schemeClr val="tx1">
                    <a:lumMod val="75000"/>
                    <a:lumOff val="25000"/>
                  </a:schemeClr>
                </a:solidFill>
              </a:rPr>
              <a:t>No exemplo ao lado, Aluno é o nome da tabela e as variáveis são as colunas.</a:t>
            </a:r>
          </a:p>
          <a:p>
            <a:endParaRPr lang="pt-BR" dirty="0"/>
          </a:p>
        </p:txBody>
      </p:sp>
      <p:pic>
        <p:nvPicPr>
          <p:cNvPr id="2" name="Picture 2">
            <a:extLst>
              <a:ext uri="{FF2B5EF4-FFF2-40B4-BE49-F238E27FC236}">
                <a16:creationId xmlns:a16="http://schemas.microsoft.com/office/drawing/2014/main" id="{8DAB5868-387D-44DD-81F7-3316734E77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3" name="CaixaDeTexto 12">
            <a:extLst>
              <a:ext uri="{FF2B5EF4-FFF2-40B4-BE49-F238E27FC236}">
                <a16:creationId xmlns:a16="http://schemas.microsoft.com/office/drawing/2014/main" id="{C8E81B68-7B8D-5BDC-D23B-207B9B80D303}"/>
              </a:ext>
            </a:extLst>
          </p:cNvPr>
          <p:cNvSpPr txBox="1"/>
          <p:nvPr/>
        </p:nvSpPr>
        <p:spPr>
          <a:xfrm>
            <a:off x="5875627" y="2861137"/>
            <a:ext cx="6094206" cy="646331"/>
          </a:xfrm>
          <a:prstGeom prst="rect">
            <a:avLst/>
          </a:prstGeom>
          <a:noFill/>
        </p:spPr>
        <p:txBody>
          <a:bodyPr wrap="square">
            <a:spAutoFit/>
          </a:bodyPr>
          <a:lstStyle/>
          <a:p>
            <a:r>
              <a:rPr lang="pt-BR" dirty="0"/>
              <a:t>Para mais informações sobre tipos de variáveis para o models.</a:t>
            </a:r>
          </a:p>
          <a:p>
            <a:r>
              <a:rPr lang="pt-BR" dirty="0">
                <a:hlinkClick r:id="rId4"/>
              </a:rPr>
              <a:t>Clique aqui!</a:t>
            </a:r>
            <a:endParaRPr lang="pt-BR" dirty="0"/>
          </a:p>
        </p:txBody>
      </p:sp>
      <p:pic>
        <p:nvPicPr>
          <p:cNvPr id="3076" name="Picture 4" descr="Referência bibliográfica: o que é, como fazer e quais são os tipos">
            <a:extLst>
              <a:ext uri="{FF2B5EF4-FFF2-40B4-BE49-F238E27FC236}">
                <a16:creationId xmlns:a16="http://schemas.microsoft.com/office/drawing/2014/main" id="{2BF61E2C-2C3A-8CAF-D20B-F3E777D29B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177" y="2000922"/>
            <a:ext cx="4844634" cy="322975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5821E6A-0C59-A44B-7C31-BC3E6A7C4E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273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84EE07D-8394-84C6-44D9-96860D725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5241" y="132522"/>
            <a:ext cx="1457118" cy="854916"/>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45;g183fbf96352_0_34">
            <a:extLst>
              <a:ext uri="{FF2B5EF4-FFF2-40B4-BE49-F238E27FC236}">
                <a16:creationId xmlns:a16="http://schemas.microsoft.com/office/drawing/2014/main" id="{2D4C3C6A-E4BF-356E-34C2-E6605BBAC98C}"/>
              </a:ext>
            </a:extLst>
          </p:cNvPr>
          <p:cNvSpPr txBox="1"/>
          <p:nvPr/>
        </p:nvSpPr>
        <p:spPr>
          <a:xfrm>
            <a:off x="169480" y="133939"/>
            <a:ext cx="3807097" cy="754022"/>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pt-BR" sz="3700" b="1" dirty="0">
                <a:solidFill>
                  <a:schemeClr val="tx2"/>
                </a:solidFill>
                <a:latin typeface="Calibri"/>
                <a:ea typeface="Calibri"/>
                <a:cs typeface="Calibri"/>
                <a:sym typeface="Calibri"/>
              </a:rPr>
              <a:t>Quem são vocês?</a:t>
            </a:r>
          </a:p>
        </p:txBody>
      </p:sp>
      <p:sp>
        <p:nvSpPr>
          <p:cNvPr id="7" name="Google Shape;47;g183fbf96352_0_34">
            <a:extLst>
              <a:ext uri="{FF2B5EF4-FFF2-40B4-BE49-F238E27FC236}">
                <a16:creationId xmlns:a16="http://schemas.microsoft.com/office/drawing/2014/main" id="{8A2FEBA9-3E41-F09E-C275-C747302DE58C}"/>
              </a:ext>
            </a:extLst>
          </p:cNvPr>
          <p:cNvSpPr txBox="1"/>
          <p:nvPr/>
        </p:nvSpPr>
        <p:spPr>
          <a:xfrm>
            <a:off x="2516095" y="1855634"/>
            <a:ext cx="7159810" cy="3046958"/>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endParaRPr sz="2400" b="1" dirty="0">
              <a:solidFill>
                <a:schemeClr val="accent1"/>
              </a:solidFill>
              <a:ea typeface="Calibri"/>
              <a:cs typeface="Calibri"/>
              <a:sym typeface="Calibri"/>
            </a:endParaRPr>
          </a:p>
          <a:p>
            <a:pPr marL="457200" lvl="0" indent="-368300" rtl="0">
              <a:spcBef>
                <a:spcPts val="0"/>
              </a:spcBef>
              <a:spcAft>
                <a:spcPts val="0"/>
              </a:spcAft>
              <a:buClr>
                <a:srgbClr val="073763"/>
              </a:buClr>
              <a:buSzPts val="2200"/>
              <a:buFont typeface="Calibri"/>
              <a:buChar char="●"/>
            </a:pPr>
            <a:r>
              <a:rPr lang="en-US" sz="2800" dirty="0">
                <a:solidFill>
                  <a:schemeClr val="tx2"/>
                </a:solidFill>
                <a:ea typeface="Calibri"/>
                <a:cs typeface="Calibri"/>
                <a:sym typeface="Calibri"/>
              </a:rPr>
              <a:t>Nome;</a:t>
            </a:r>
          </a:p>
          <a:p>
            <a:pPr marL="88900" lvl="0" rtl="0">
              <a:spcBef>
                <a:spcPts val="0"/>
              </a:spcBef>
              <a:spcAft>
                <a:spcPts val="0"/>
              </a:spcAft>
              <a:buClr>
                <a:srgbClr val="073763"/>
              </a:buClr>
              <a:buSzPts val="2200"/>
            </a:pPr>
            <a:endParaRPr sz="2800" dirty="0">
              <a:solidFill>
                <a:schemeClr val="tx2"/>
              </a:solidFill>
              <a:ea typeface="Calibri"/>
              <a:cs typeface="Calibri"/>
              <a:sym typeface="Calibri"/>
            </a:endParaRPr>
          </a:p>
          <a:p>
            <a:pPr marL="457200" lvl="0" indent="-368300" rtl="0">
              <a:spcBef>
                <a:spcPts val="0"/>
              </a:spcBef>
              <a:spcAft>
                <a:spcPts val="0"/>
              </a:spcAft>
              <a:buClr>
                <a:srgbClr val="073763"/>
              </a:buClr>
              <a:buSzPts val="2200"/>
              <a:buFont typeface="Calibri"/>
              <a:buChar char="●"/>
            </a:pPr>
            <a:r>
              <a:rPr lang="pt-BR" sz="2800" noProof="1">
                <a:solidFill>
                  <a:schemeClr val="tx2"/>
                </a:solidFill>
                <a:ea typeface="Calibri"/>
                <a:cs typeface="Calibri"/>
                <a:sym typeface="Calibri"/>
              </a:rPr>
              <a:t>Objetivos/expectativas com esse o curso.</a:t>
            </a:r>
          </a:p>
          <a:p>
            <a:pPr marL="457200" lvl="0" indent="-368300" rtl="0">
              <a:spcBef>
                <a:spcPts val="0"/>
              </a:spcBef>
              <a:spcAft>
                <a:spcPts val="0"/>
              </a:spcAft>
              <a:buClr>
                <a:srgbClr val="073763"/>
              </a:buClr>
              <a:buSzPts val="2200"/>
              <a:buFont typeface="Calibri"/>
              <a:buChar char="●"/>
            </a:pPr>
            <a:endParaRPr sz="2800" dirty="0">
              <a:solidFill>
                <a:schemeClr val="tx2"/>
              </a:solidFill>
              <a:ea typeface="Calibri"/>
              <a:cs typeface="Calibri"/>
              <a:sym typeface="Calibri"/>
            </a:endParaRPr>
          </a:p>
          <a:p>
            <a:pPr marL="457200" lvl="0" indent="-368300" rtl="0">
              <a:spcBef>
                <a:spcPts val="0"/>
              </a:spcBef>
              <a:spcAft>
                <a:spcPts val="0"/>
              </a:spcAft>
              <a:buClr>
                <a:srgbClr val="073763"/>
              </a:buClr>
              <a:buSzPts val="2200"/>
              <a:buFont typeface="Calibri"/>
              <a:buChar char="●"/>
            </a:pPr>
            <a:r>
              <a:rPr lang="pt-BR" sz="2800" dirty="0">
                <a:solidFill>
                  <a:schemeClr val="tx2"/>
                </a:solidFill>
                <a:ea typeface="Calibri"/>
                <a:cs typeface="Calibri"/>
                <a:sym typeface="Calibri"/>
              </a:rPr>
              <a:t>Conhecimento</a:t>
            </a:r>
            <a:r>
              <a:rPr lang="en-US" sz="2800" dirty="0">
                <a:solidFill>
                  <a:schemeClr val="tx2"/>
                </a:solidFill>
                <a:ea typeface="Calibri"/>
                <a:cs typeface="Calibri"/>
                <a:sym typeface="Calibri"/>
              </a:rPr>
              <a:t> </a:t>
            </a:r>
            <a:r>
              <a:rPr lang="pt-BR" sz="2800" dirty="0">
                <a:solidFill>
                  <a:schemeClr val="tx2"/>
                </a:solidFill>
                <a:ea typeface="Calibri"/>
                <a:cs typeface="Calibri"/>
                <a:sym typeface="Calibri"/>
              </a:rPr>
              <a:t>prévio</a:t>
            </a:r>
            <a:r>
              <a:rPr lang="en-US" sz="2800" dirty="0">
                <a:solidFill>
                  <a:schemeClr val="tx2"/>
                </a:solidFill>
                <a:ea typeface="Calibri"/>
                <a:cs typeface="Calibri"/>
                <a:sym typeface="Calibri"/>
              </a:rPr>
              <a:t> de </a:t>
            </a:r>
            <a:r>
              <a:rPr lang="pt-BR" sz="2800" dirty="0">
                <a:solidFill>
                  <a:schemeClr val="tx2"/>
                </a:solidFill>
                <a:ea typeface="Calibri"/>
                <a:cs typeface="Calibri"/>
                <a:sym typeface="Calibri"/>
              </a:rPr>
              <a:t>conteúdo.</a:t>
            </a:r>
            <a:endParaRPr sz="2800" dirty="0">
              <a:solidFill>
                <a:schemeClr val="tx2"/>
              </a:solidFill>
              <a:ea typeface="Calibri"/>
              <a:cs typeface="Calibri"/>
              <a:sym typeface="Calibri"/>
            </a:endParaRPr>
          </a:p>
          <a:p>
            <a:pPr marL="0" lvl="0" indent="0" rtl="0">
              <a:spcBef>
                <a:spcPts val="0"/>
              </a:spcBef>
              <a:spcAft>
                <a:spcPts val="0"/>
              </a:spcAft>
              <a:buNone/>
            </a:pPr>
            <a:endParaRPr sz="2200" dirty="0">
              <a:solidFill>
                <a:srgbClr val="073763"/>
              </a:solidFill>
              <a:latin typeface="Calibri"/>
              <a:ea typeface="Calibri"/>
              <a:cs typeface="Calibri"/>
              <a:sym typeface="Calibri"/>
            </a:endParaRPr>
          </a:p>
        </p:txBody>
      </p:sp>
    </p:spTree>
    <p:extLst>
      <p:ext uri="{BB962C8B-B14F-4D97-AF65-F5344CB8AC3E}">
        <p14:creationId xmlns:p14="http://schemas.microsoft.com/office/powerpoint/2010/main" val="1808106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f0b9ab4635_0_14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29" name="Google Shape;329;gf0b9ab4635_0_14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330" name="Google Shape;330;gf0b9ab4635_0_140"/>
          <p:cNvSpPr txBox="1"/>
          <p:nvPr/>
        </p:nvSpPr>
        <p:spPr>
          <a:xfrm>
            <a:off x="2953400" y="1456459"/>
            <a:ext cx="6285200" cy="860800"/>
          </a:xfrm>
          <a:prstGeom prst="rect">
            <a:avLst/>
          </a:prstGeom>
          <a:noFill/>
          <a:ln>
            <a:noFill/>
          </a:ln>
        </p:spPr>
        <p:txBody>
          <a:bodyPr spcFirstLastPara="1" wrap="square" lIns="121900" tIns="121900" rIns="121900" bIns="121900" anchor="t" anchorCtr="0">
            <a:noAutofit/>
          </a:bodyPr>
          <a:lstStyle/>
          <a:p>
            <a:pPr algn="ctr">
              <a:buClr>
                <a:srgbClr val="000000"/>
              </a:buClr>
              <a:buSzPts val="1200"/>
            </a:pPr>
            <a:endParaRPr sz="1600">
              <a:solidFill>
                <a:srgbClr val="999999"/>
              </a:solidFill>
              <a:latin typeface="Barlow Light"/>
              <a:ea typeface="Barlow Light"/>
              <a:cs typeface="Barlow Light"/>
              <a:sym typeface="Barlow Light"/>
            </a:endParaRPr>
          </a:p>
          <a:p>
            <a:pPr algn="ctr">
              <a:buClr>
                <a:srgbClr val="000000"/>
              </a:buClr>
              <a:buSzPts val="2000"/>
            </a:pPr>
            <a:endParaRPr sz="2667">
              <a:solidFill>
                <a:srgbClr val="30E566"/>
              </a:solidFill>
              <a:latin typeface="Barlow Thin"/>
              <a:ea typeface="Barlow Thin"/>
              <a:cs typeface="Barlow Thin"/>
              <a:sym typeface="Barlow Thin"/>
            </a:endParaRPr>
          </a:p>
        </p:txBody>
      </p:sp>
      <p:sp>
        <p:nvSpPr>
          <p:cNvPr id="334" name="Google Shape;334;gf0b9ab4635_0_14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0" name="Google Shape;310;p34">
            <a:extLst>
              <a:ext uri="{FF2B5EF4-FFF2-40B4-BE49-F238E27FC236}">
                <a16:creationId xmlns:a16="http://schemas.microsoft.com/office/drawing/2014/main" id="{507ED642-3B22-D08D-EF1E-7F1EB0FA47AE}"/>
              </a:ext>
            </a:extLst>
          </p:cNvPr>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F228A453-86AB-1232-3BE8-CA9E26440987}"/>
              </a:ext>
            </a:extLst>
          </p:cNvPr>
          <p:cNvPicPr>
            <a:picLocks noChangeAspect="1"/>
          </p:cNvPicPr>
          <p:nvPr/>
        </p:nvPicPr>
        <p:blipFill rotWithShape="1">
          <a:blip r:embed="rId4"/>
          <a:srcRect r="29321" b="43868"/>
          <a:stretch/>
        </p:blipFill>
        <p:spPr>
          <a:xfrm>
            <a:off x="3197217" y="1088451"/>
            <a:ext cx="8994783" cy="5061602"/>
          </a:xfrm>
          <a:prstGeom prst="rect">
            <a:avLst/>
          </a:prstGeom>
        </p:spPr>
      </p:pic>
      <p:sp>
        <p:nvSpPr>
          <p:cNvPr id="16" name="Text Box 20">
            <a:extLst>
              <a:ext uri="{FF2B5EF4-FFF2-40B4-BE49-F238E27FC236}">
                <a16:creationId xmlns:a16="http://schemas.microsoft.com/office/drawing/2014/main" id="{801B8756-87E1-B102-33EB-EF42BD296FE2}"/>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7" name="CaixaDeTexto 16">
            <a:extLst>
              <a:ext uri="{FF2B5EF4-FFF2-40B4-BE49-F238E27FC236}">
                <a16:creationId xmlns:a16="http://schemas.microsoft.com/office/drawing/2014/main" id="{1732FCB1-34BC-F502-5799-FD94DB7F8AD0}"/>
              </a:ext>
            </a:extLst>
          </p:cNvPr>
          <p:cNvSpPr txBox="1"/>
          <p:nvPr/>
        </p:nvSpPr>
        <p:spPr>
          <a:xfrm>
            <a:off x="199043" y="1340154"/>
            <a:ext cx="2671766" cy="4801314"/>
          </a:xfrm>
          <a:prstGeom prst="rect">
            <a:avLst/>
          </a:prstGeom>
          <a:noFill/>
        </p:spPr>
        <p:txBody>
          <a:bodyPr wrap="square" rtlCol="0">
            <a:spAutoFit/>
          </a:bodyPr>
          <a:lstStyle/>
          <a:p>
            <a:r>
              <a:rPr lang="pt-BR" sz="2400" dirty="0">
                <a:solidFill>
                  <a:schemeClr val="tx1">
                    <a:lumMod val="75000"/>
                    <a:lumOff val="25000"/>
                  </a:schemeClr>
                </a:solidFill>
              </a:rPr>
              <a:t>Após criar uma estrutura do banco, precisamos dar o comando:</a:t>
            </a:r>
          </a:p>
          <a:p>
            <a:r>
              <a:rPr lang="pt-BR" sz="2400" dirty="0">
                <a:solidFill>
                  <a:schemeClr val="accent6"/>
                </a:solidFill>
              </a:rPr>
              <a:t>python manage.py makemigrations</a:t>
            </a:r>
          </a:p>
          <a:p>
            <a:endParaRPr lang="pt-BR" sz="2400" dirty="0">
              <a:solidFill>
                <a:schemeClr val="accent6"/>
              </a:solidFill>
            </a:endParaRPr>
          </a:p>
          <a:p>
            <a:r>
              <a:rPr lang="pt-BR" sz="2400" dirty="0">
                <a:solidFill>
                  <a:schemeClr val="tx1">
                    <a:lumMod val="75000"/>
                    <a:lumOff val="25000"/>
                  </a:schemeClr>
                </a:solidFill>
              </a:rPr>
              <a:t>Se tudo der certo, ele exibe a mensagem ao lado, informando que foi criado o modelo.</a:t>
            </a:r>
          </a:p>
          <a:p>
            <a:endParaRPr lang="pt-BR" dirty="0"/>
          </a:p>
        </p:txBody>
      </p:sp>
      <p:sp>
        <p:nvSpPr>
          <p:cNvPr id="18" name="Elipse 17">
            <a:extLst>
              <a:ext uri="{FF2B5EF4-FFF2-40B4-BE49-F238E27FC236}">
                <a16:creationId xmlns:a16="http://schemas.microsoft.com/office/drawing/2014/main" id="{1D49B32C-3544-3153-7550-4EA13C38AD1C}"/>
              </a:ext>
            </a:extLst>
          </p:cNvPr>
          <p:cNvSpPr/>
          <p:nvPr/>
        </p:nvSpPr>
        <p:spPr>
          <a:xfrm>
            <a:off x="10088853" y="5020442"/>
            <a:ext cx="2103147" cy="5564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76C01140-68EF-9C57-C8B9-DDA5BE739E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f0b9ab4635_0_15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340" name="Google Shape;340;gf0b9ab4635_0_15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42" name="Google Shape;342;gf0b9ab4635_0_15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345" name="Google Shape;345;gf0b9ab4635_0_15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5" name="Imagem 4">
            <a:extLst>
              <a:ext uri="{FF2B5EF4-FFF2-40B4-BE49-F238E27FC236}">
                <a16:creationId xmlns:a16="http://schemas.microsoft.com/office/drawing/2014/main" id="{26247E4F-2900-0E3F-A873-77860D045697}"/>
              </a:ext>
            </a:extLst>
          </p:cNvPr>
          <p:cNvPicPr>
            <a:picLocks noChangeAspect="1"/>
          </p:cNvPicPr>
          <p:nvPr/>
        </p:nvPicPr>
        <p:blipFill rotWithShape="1">
          <a:blip r:embed="rId4"/>
          <a:srcRect r="32510" b="8564"/>
          <a:stretch/>
        </p:blipFill>
        <p:spPr>
          <a:xfrm>
            <a:off x="2990626" y="1083339"/>
            <a:ext cx="9201374" cy="5195746"/>
          </a:xfrm>
          <a:prstGeom prst="rect">
            <a:avLst/>
          </a:prstGeom>
        </p:spPr>
      </p:pic>
      <p:sp>
        <p:nvSpPr>
          <p:cNvPr id="12" name="Text Box 20">
            <a:extLst>
              <a:ext uri="{FF2B5EF4-FFF2-40B4-BE49-F238E27FC236}">
                <a16:creationId xmlns:a16="http://schemas.microsoft.com/office/drawing/2014/main" id="{48F48E2C-6D47-1C84-BF84-5915E01D9319}"/>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6" name="CaixaDeTexto 15">
            <a:extLst>
              <a:ext uri="{FF2B5EF4-FFF2-40B4-BE49-F238E27FC236}">
                <a16:creationId xmlns:a16="http://schemas.microsoft.com/office/drawing/2014/main" id="{A463DA48-F269-D809-A414-125FC7290663}"/>
              </a:ext>
            </a:extLst>
          </p:cNvPr>
          <p:cNvSpPr txBox="1"/>
          <p:nvPr/>
        </p:nvSpPr>
        <p:spPr>
          <a:xfrm>
            <a:off x="199043" y="1340154"/>
            <a:ext cx="2671766" cy="4801314"/>
          </a:xfrm>
          <a:prstGeom prst="rect">
            <a:avLst/>
          </a:prstGeom>
          <a:noFill/>
        </p:spPr>
        <p:txBody>
          <a:bodyPr wrap="square" rtlCol="0">
            <a:spAutoFit/>
          </a:bodyPr>
          <a:lstStyle/>
          <a:p>
            <a:r>
              <a:rPr lang="pt-BR" sz="2400" dirty="0">
                <a:solidFill>
                  <a:schemeClr val="tx1">
                    <a:lumMod val="75000"/>
                    <a:lumOff val="25000"/>
                  </a:schemeClr>
                </a:solidFill>
              </a:rPr>
              <a:t>Após criar um modelo de banco, precisamos dar o comando:</a:t>
            </a:r>
          </a:p>
          <a:p>
            <a:r>
              <a:rPr lang="pt-BR" sz="2400" dirty="0">
                <a:solidFill>
                  <a:schemeClr val="accent6"/>
                </a:solidFill>
              </a:rPr>
              <a:t>python manage.py migrate</a:t>
            </a:r>
          </a:p>
          <a:p>
            <a:endParaRPr lang="pt-BR" sz="2400" dirty="0">
              <a:solidFill>
                <a:schemeClr val="accent6"/>
              </a:solidFill>
            </a:endParaRPr>
          </a:p>
          <a:p>
            <a:r>
              <a:rPr lang="pt-BR" sz="2400" dirty="0">
                <a:solidFill>
                  <a:schemeClr val="tx1">
                    <a:lumMod val="75000"/>
                    <a:lumOff val="25000"/>
                  </a:schemeClr>
                </a:solidFill>
              </a:rPr>
              <a:t>Isso cria nosso banco com as informações preparadas pelo ‘</a:t>
            </a:r>
            <a:r>
              <a:rPr lang="pt-BR" sz="2400" dirty="0">
                <a:solidFill>
                  <a:schemeClr val="accent6"/>
                </a:solidFill>
              </a:rPr>
              <a:t>makemigrations</a:t>
            </a:r>
            <a:r>
              <a:rPr lang="pt-BR" sz="2400" dirty="0">
                <a:solidFill>
                  <a:schemeClr val="tx1">
                    <a:lumMod val="75000"/>
                    <a:lumOff val="25000"/>
                  </a:schemeClr>
                </a:solidFill>
              </a:rPr>
              <a:t>’.</a:t>
            </a:r>
          </a:p>
          <a:p>
            <a:endParaRPr lang="pt-BR" dirty="0"/>
          </a:p>
        </p:txBody>
      </p:sp>
      <p:sp>
        <p:nvSpPr>
          <p:cNvPr id="18" name="Elipse 17">
            <a:extLst>
              <a:ext uri="{FF2B5EF4-FFF2-40B4-BE49-F238E27FC236}">
                <a16:creationId xmlns:a16="http://schemas.microsoft.com/office/drawing/2014/main" id="{326089B1-1FA6-301D-D2AD-2EE0274394E6}"/>
              </a:ext>
            </a:extLst>
          </p:cNvPr>
          <p:cNvSpPr/>
          <p:nvPr/>
        </p:nvSpPr>
        <p:spPr>
          <a:xfrm>
            <a:off x="10391887" y="3462595"/>
            <a:ext cx="1800113" cy="5564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919AFFB1-1595-C81F-0AA5-B302BBCF4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f0b9ab4635_0_16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351" name="Google Shape;351;gf0b9ab4635_0_16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53" name="Google Shape;353;gf0b9ab4635_0_16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356" name="Google Shape;356;gf0b9ab4635_0_16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5" name="Imagem 4">
            <a:extLst>
              <a:ext uri="{FF2B5EF4-FFF2-40B4-BE49-F238E27FC236}">
                <a16:creationId xmlns:a16="http://schemas.microsoft.com/office/drawing/2014/main" id="{5FF0D42E-6447-AD85-784C-42AFBBF4D94E}"/>
              </a:ext>
            </a:extLst>
          </p:cNvPr>
          <p:cNvPicPr>
            <a:picLocks noChangeAspect="1"/>
          </p:cNvPicPr>
          <p:nvPr/>
        </p:nvPicPr>
        <p:blipFill rotWithShape="1">
          <a:blip r:embed="rId4"/>
          <a:srcRect r="28190" b="39182"/>
          <a:stretch/>
        </p:blipFill>
        <p:spPr>
          <a:xfrm>
            <a:off x="3778714" y="1340154"/>
            <a:ext cx="7811386" cy="4701809"/>
          </a:xfrm>
          <a:prstGeom prst="rect">
            <a:avLst/>
          </a:prstGeom>
        </p:spPr>
      </p:pic>
      <p:sp>
        <p:nvSpPr>
          <p:cNvPr id="12" name="CaixaDeTexto 11">
            <a:extLst>
              <a:ext uri="{FF2B5EF4-FFF2-40B4-BE49-F238E27FC236}">
                <a16:creationId xmlns:a16="http://schemas.microsoft.com/office/drawing/2014/main" id="{A2106B86-6AE2-5AC7-0C7D-34C4B105577C}"/>
              </a:ext>
            </a:extLst>
          </p:cNvPr>
          <p:cNvSpPr txBox="1"/>
          <p:nvPr/>
        </p:nvSpPr>
        <p:spPr>
          <a:xfrm>
            <a:off x="199043" y="1340154"/>
            <a:ext cx="2671766" cy="5170646"/>
          </a:xfrm>
          <a:prstGeom prst="rect">
            <a:avLst/>
          </a:prstGeom>
          <a:noFill/>
        </p:spPr>
        <p:txBody>
          <a:bodyPr wrap="square" rtlCol="0">
            <a:spAutoFit/>
          </a:bodyPr>
          <a:lstStyle/>
          <a:p>
            <a:r>
              <a:rPr lang="pt-BR" sz="2400" dirty="0">
                <a:solidFill>
                  <a:schemeClr val="tx1">
                    <a:lumMod val="75000"/>
                    <a:lumOff val="25000"/>
                  </a:schemeClr>
                </a:solidFill>
              </a:rPr>
              <a:t>Nessa etapa, vamos criar um usuário para nosso banco.</a:t>
            </a:r>
          </a:p>
          <a:p>
            <a:endParaRPr lang="pt-BR" sz="2400" dirty="0">
              <a:solidFill>
                <a:schemeClr val="tx1">
                  <a:lumMod val="75000"/>
                  <a:lumOff val="25000"/>
                </a:schemeClr>
              </a:solidFill>
            </a:endParaRPr>
          </a:p>
          <a:p>
            <a:r>
              <a:rPr lang="pt-BR" sz="2400" dirty="0">
                <a:solidFill>
                  <a:schemeClr val="tx1">
                    <a:lumMod val="75000"/>
                    <a:lumOff val="25000"/>
                  </a:schemeClr>
                </a:solidFill>
              </a:rPr>
              <a:t>Voltem aqui sempre que quiserem adicionar um novo usuário.</a:t>
            </a:r>
          </a:p>
          <a:p>
            <a:endParaRPr lang="pt-BR" sz="2400" dirty="0">
              <a:solidFill>
                <a:schemeClr val="tx1">
                  <a:lumMod val="75000"/>
                  <a:lumOff val="25000"/>
                </a:schemeClr>
              </a:solidFill>
            </a:endParaRPr>
          </a:p>
          <a:p>
            <a:r>
              <a:rPr lang="pt-BR" sz="2400" dirty="0">
                <a:solidFill>
                  <a:srgbClr val="FF0000"/>
                </a:solidFill>
              </a:rPr>
              <a:t>Obs: As senhas não aparecem enquanto são digitadas.</a:t>
            </a:r>
          </a:p>
          <a:p>
            <a:endParaRPr lang="pt-BR" dirty="0"/>
          </a:p>
        </p:txBody>
      </p:sp>
      <p:sp>
        <p:nvSpPr>
          <p:cNvPr id="13" name="Elipse 12">
            <a:extLst>
              <a:ext uri="{FF2B5EF4-FFF2-40B4-BE49-F238E27FC236}">
                <a16:creationId xmlns:a16="http://schemas.microsoft.com/office/drawing/2014/main" id="{425CD636-6E30-7F32-B3DB-F0E21E8F031A}"/>
              </a:ext>
            </a:extLst>
          </p:cNvPr>
          <p:cNvSpPr/>
          <p:nvPr/>
        </p:nvSpPr>
        <p:spPr>
          <a:xfrm>
            <a:off x="9503631" y="4678710"/>
            <a:ext cx="2213389" cy="5564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Text Box 20">
            <a:extLst>
              <a:ext uri="{FF2B5EF4-FFF2-40B4-BE49-F238E27FC236}">
                <a16:creationId xmlns:a16="http://schemas.microsoft.com/office/drawing/2014/main" id="{5981E1C9-43E4-81F9-8F16-6C9DCBF39329}"/>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2" name="Picture 2">
            <a:extLst>
              <a:ext uri="{FF2B5EF4-FFF2-40B4-BE49-F238E27FC236}">
                <a16:creationId xmlns:a16="http://schemas.microsoft.com/office/drawing/2014/main" id="{D2494951-3030-243A-DBE2-25F7149358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f0b9ab4635_0_17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362" name="Google Shape;362;gf0b9ab4635_0_17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64" name="Google Shape;364;gf0b9ab4635_0_17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370" name="Google Shape;370;gf0b9ab4635_0_17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8" name="CaixaDeTexto 17">
            <a:extLst>
              <a:ext uri="{FF2B5EF4-FFF2-40B4-BE49-F238E27FC236}">
                <a16:creationId xmlns:a16="http://schemas.microsoft.com/office/drawing/2014/main" id="{B0CF45CB-2264-60AA-422C-32BA720B58F8}"/>
              </a:ext>
            </a:extLst>
          </p:cNvPr>
          <p:cNvSpPr txBox="1"/>
          <p:nvPr/>
        </p:nvSpPr>
        <p:spPr>
          <a:xfrm>
            <a:off x="4327668" y="4059694"/>
            <a:ext cx="3999941" cy="830997"/>
          </a:xfrm>
          <a:prstGeom prst="rect">
            <a:avLst/>
          </a:prstGeom>
          <a:noFill/>
        </p:spPr>
        <p:txBody>
          <a:bodyPr wrap="square" rtlCol="0">
            <a:spAutoFit/>
          </a:bodyPr>
          <a:lstStyle/>
          <a:p>
            <a:r>
              <a:rPr lang="pt-BR" sz="2400" dirty="0">
                <a:solidFill>
                  <a:schemeClr val="bg1"/>
                </a:solidFill>
              </a:rPr>
              <a:t>Adicionar nosso modelo de banco ao administrador.</a:t>
            </a:r>
          </a:p>
        </p:txBody>
      </p:sp>
      <p:sp>
        <p:nvSpPr>
          <p:cNvPr id="19" name="Seta: para Baixo 18">
            <a:extLst>
              <a:ext uri="{FF2B5EF4-FFF2-40B4-BE49-F238E27FC236}">
                <a16:creationId xmlns:a16="http://schemas.microsoft.com/office/drawing/2014/main" id="{5AC198CD-ECE6-F964-7825-3A8DD09E41FD}"/>
              </a:ext>
            </a:extLst>
          </p:cNvPr>
          <p:cNvSpPr/>
          <p:nvPr/>
        </p:nvSpPr>
        <p:spPr>
          <a:xfrm rot="7913998">
            <a:off x="7950561" y="2896169"/>
            <a:ext cx="377048" cy="4103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pic>
        <p:nvPicPr>
          <p:cNvPr id="3" name="Imagem 2">
            <a:extLst>
              <a:ext uri="{FF2B5EF4-FFF2-40B4-BE49-F238E27FC236}">
                <a16:creationId xmlns:a16="http://schemas.microsoft.com/office/drawing/2014/main" id="{126CBAA7-6359-33CD-F4FE-6D7BA9E75357}"/>
              </a:ext>
            </a:extLst>
          </p:cNvPr>
          <p:cNvPicPr>
            <a:picLocks noChangeAspect="1"/>
          </p:cNvPicPr>
          <p:nvPr/>
        </p:nvPicPr>
        <p:blipFill rotWithShape="1">
          <a:blip r:embed="rId4"/>
          <a:srcRect r="34876" b="42967"/>
          <a:stretch/>
        </p:blipFill>
        <p:spPr>
          <a:xfrm>
            <a:off x="3270325" y="1042725"/>
            <a:ext cx="8921675" cy="5292189"/>
          </a:xfrm>
          <a:prstGeom prst="rect">
            <a:avLst/>
          </a:prstGeom>
        </p:spPr>
      </p:pic>
      <p:sp>
        <p:nvSpPr>
          <p:cNvPr id="12" name="Text Box 20">
            <a:extLst>
              <a:ext uri="{FF2B5EF4-FFF2-40B4-BE49-F238E27FC236}">
                <a16:creationId xmlns:a16="http://schemas.microsoft.com/office/drawing/2014/main" id="{306E3FB4-5479-5D63-5F64-8E08F661601E}"/>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3" name="CaixaDeTexto 12">
            <a:extLst>
              <a:ext uri="{FF2B5EF4-FFF2-40B4-BE49-F238E27FC236}">
                <a16:creationId xmlns:a16="http://schemas.microsoft.com/office/drawing/2014/main" id="{894AEA59-1169-6B58-EFA3-B3C45260EE54}"/>
              </a:ext>
            </a:extLst>
          </p:cNvPr>
          <p:cNvSpPr txBox="1"/>
          <p:nvPr/>
        </p:nvSpPr>
        <p:spPr>
          <a:xfrm>
            <a:off x="199043" y="1340154"/>
            <a:ext cx="2671766" cy="5170646"/>
          </a:xfrm>
          <a:prstGeom prst="rect">
            <a:avLst/>
          </a:prstGeom>
          <a:noFill/>
        </p:spPr>
        <p:txBody>
          <a:bodyPr wrap="square" rtlCol="0">
            <a:spAutoFit/>
          </a:bodyPr>
          <a:lstStyle/>
          <a:p>
            <a:r>
              <a:rPr lang="pt-BR" sz="2400" dirty="0">
                <a:solidFill>
                  <a:schemeClr val="tx1">
                    <a:lumMod val="75000"/>
                    <a:lumOff val="25000"/>
                  </a:schemeClr>
                </a:solidFill>
              </a:rPr>
              <a:t>Como última etapa antes de rodar o servidor, devemos informar a área administrativa do Django, que temos um banco.</a:t>
            </a:r>
          </a:p>
          <a:p>
            <a:endParaRPr lang="pt-BR" sz="2400" dirty="0">
              <a:solidFill>
                <a:schemeClr val="tx1">
                  <a:lumMod val="75000"/>
                  <a:lumOff val="25000"/>
                </a:schemeClr>
              </a:solidFill>
            </a:endParaRPr>
          </a:p>
          <a:p>
            <a:r>
              <a:rPr lang="pt-BR" sz="2400" dirty="0">
                <a:solidFill>
                  <a:schemeClr val="tx1">
                    <a:lumMod val="75000"/>
                    <a:lumOff val="25000"/>
                  </a:schemeClr>
                </a:solidFill>
              </a:rPr>
              <a:t>Na pasta ‘</a:t>
            </a:r>
            <a:r>
              <a:rPr lang="pt-BR" sz="2400" dirty="0">
                <a:solidFill>
                  <a:schemeClr val="accent6"/>
                </a:solidFill>
              </a:rPr>
              <a:t>main</a:t>
            </a:r>
            <a:r>
              <a:rPr lang="pt-BR" sz="2400" dirty="0">
                <a:solidFill>
                  <a:schemeClr val="tx1">
                    <a:lumMod val="75000"/>
                    <a:lumOff val="25000"/>
                  </a:schemeClr>
                </a:solidFill>
              </a:rPr>
              <a:t>’, procure pelo arquivo ‘</a:t>
            </a:r>
            <a:r>
              <a:rPr lang="pt-BR" sz="2400" dirty="0">
                <a:solidFill>
                  <a:schemeClr val="accent6"/>
                </a:solidFill>
              </a:rPr>
              <a:t>admin.py</a:t>
            </a:r>
            <a:r>
              <a:rPr lang="pt-BR" sz="2400" dirty="0">
                <a:solidFill>
                  <a:schemeClr val="tx1">
                    <a:lumMod val="75000"/>
                    <a:lumOff val="25000"/>
                  </a:schemeClr>
                </a:solidFill>
              </a:rPr>
              <a:t>’ e deixe como o código a seguir.</a:t>
            </a:r>
            <a:endParaRPr lang="pt-BR" sz="2400" dirty="0">
              <a:solidFill>
                <a:srgbClr val="FF0000"/>
              </a:solidFill>
            </a:endParaRPr>
          </a:p>
          <a:p>
            <a:endParaRPr lang="pt-BR" dirty="0"/>
          </a:p>
        </p:txBody>
      </p:sp>
      <p:pic>
        <p:nvPicPr>
          <p:cNvPr id="2" name="Picture 2">
            <a:extLst>
              <a:ext uri="{FF2B5EF4-FFF2-40B4-BE49-F238E27FC236}">
                <a16:creationId xmlns:a16="http://schemas.microsoft.com/office/drawing/2014/main" id="{9B645962-FED8-82E8-1CD9-AC9DB6AFF7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5"/>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376" name="Google Shape;376;p35"/>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78" name="Google Shape;378;p35"/>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380" name="Google Shape;380;p35"/>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5" name="Imagem 4">
            <a:extLst>
              <a:ext uri="{FF2B5EF4-FFF2-40B4-BE49-F238E27FC236}">
                <a16:creationId xmlns:a16="http://schemas.microsoft.com/office/drawing/2014/main" id="{8E11DA3D-D29F-358E-FB50-5EB483BC6C21}"/>
              </a:ext>
            </a:extLst>
          </p:cNvPr>
          <p:cNvPicPr>
            <a:picLocks noChangeAspect="1"/>
          </p:cNvPicPr>
          <p:nvPr/>
        </p:nvPicPr>
        <p:blipFill rotWithShape="1">
          <a:blip r:embed="rId4"/>
          <a:srcRect t="4316" r="33024" b="37865"/>
          <a:stretch/>
        </p:blipFill>
        <p:spPr>
          <a:xfrm>
            <a:off x="2680861" y="1082974"/>
            <a:ext cx="9417256" cy="5081151"/>
          </a:xfrm>
          <a:prstGeom prst="rect">
            <a:avLst/>
          </a:prstGeom>
        </p:spPr>
      </p:pic>
      <p:sp>
        <p:nvSpPr>
          <p:cNvPr id="15" name="Text Box 20">
            <a:extLst>
              <a:ext uri="{FF2B5EF4-FFF2-40B4-BE49-F238E27FC236}">
                <a16:creationId xmlns:a16="http://schemas.microsoft.com/office/drawing/2014/main" id="{7BAEEC89-5E82-FAF3-1FAC-8B77A7A10057}"/>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sp>
        <p:nvSpPr>
          <p:cNvPr id="16" name="CaixaDeTexto 15">
            <a:extLst>
              <a:ext uri="{FF2B5EF4-FFF2-40B4-BE49-F238E27FC236}">
                <a16:creationId xmlns:a16="http://schemas.microsoft.com/office/drawing/2014/main" id="{FB9F479B-EDBF-145D-A017-51B6F6BA3CCB}"/>
              </a:ext>
            </a:extLst>
          </p:cNvPr>
          <p:cNvSpPr txBox="1"/>
          <p:nvPr/>
        </p:nvSpPr>
        <p:spPr>
          <a:xfrm>
            <a:off x="199043" y="1340154"/>
            <a:ext cx="2481818" cy="4062651"/>
          </a:xfrm>
          <a:prstGeom prst="rect">
            <a:avLst/>
          </a:prstGeom>
          <a:noFill/>
        </p:spPr>
        <p:txBody>
          <a:bodyPr wrap="square" rtlCol="0">
            <a:spAutoFit/>
          </a:bodyPr>
          <a:lstStyle/>
          <a:p>
            <a:r>
              <a:rPr lang="pt-BR" sz="2400" dirty="0">
                <a:solidFill>
                  <a:schemeClr val="tx1">
                    <a:lumMod val="75000"/>
                    <a:lumOff val="25000"/>
                  </a:schemeClr>
                </a:solidFill>
              </a:rPr>
              <a:t>Vamos rodar o servidor, e entrar no link.</a:t>
            </a:r>
          </a:p>
          <a:p>
            <a:endParaRPr lang="pt-BR" sz="2400" dirty="0">
              <a:solidFill>
                <a:schemeClr val="tx1">
                  <a:lumMod val="75000"/>
                  <a:lumOff val="25000"/>
                </a:schemeClr>
              </a:solidFill>
            </a:endParaRPr>
          </a:p>
          <a:p>
            <a:r>
              <a:rPr lang="pt-BR" sz="2400" dirty="0">
                <a:solidFill>
                  <a:schemeClr val="tx1">
                    <a:lumMod val="75000"/>
                    <a:lumOff val="25000"/>
                  </a:schemeClr>
                </a:solidFill>
              </a:rPr>
              <a:t>Na URL, vamos adicionar </a:t>
            </a:r>
            <a:r>
              <a:rPr lang="pt-BR" sz="2400" dirty="0">
                <a:solidFill>
                  <a:schemeClr val="accent6"/>
                </a:solidFill>
              </a:rPr>
              <a:t>/admin</a:t>
            </a:r>
            <a:r>
              <a:rPr lang="pt-BR" sz="2400" dirty="0">
                <a:solidFill>
                  <a:schemeClr val="tx1">
                    <a:lumMod val="75000"/>
                    <a:lumOff val="25000"/>
                  </a:schemeClr>
                </a:solidFill>
              </a:rPr>
              <a:t>.</a:t>
            </a:r>
          </a:p>
          <a:p>
            <a:endParaRPr lang="pt-BR" sz="2400" dirty="0">
              <a:solidFill>
                <a:schemeClr val="tx1">
                  <a:lumMod val="75000"/>
                  <a:lumOff val="25000"/>
                </a:schemeClr>
              </a:solidFill>
            </a:endParaRPr>
          </a:p>
          <a:p>
            <a:r>
              <a:rPr lang="pt-BR" sz="2400" dirty="0">
                <a:solidFill>
                  <a:schemeClr val="tx1">
                    <a:lumMod val="75000"/>
                    <a:lumOff val="25000"/>
                  </a:schemeClr>
                </a:solidFill>
              </a:rPr>
              <a:t>Após isso, basta entrar com o usuário criado.</a:t>
            </a:r>
            <a:endParaRPr lang="pt-BR" sz="2400" dirty="0">
              <a:solidFill>
                <a:srgbClr val="FF0000"/>
              </a:solidFill>
            </a:endParaRPr>
          </a:p>
          <a:p>
            <a:endParaRPr lang="pt-BR" dirty="0"/>
          </a:p>
        </p:txBody>
      </p:sp>
      <p:sp>
        <p:nvSpPr>
          <p:cNvPr id="22" name="Elipse 21">
            <a:extLst>
              <a:ext uri="{FF2B5EF4-FFF2-40B4-BE49-F238E27FC236}">
                <a16:creationId xmlns:a16="http://schemas.microsoft.com/office/drawing/2014/main" id="{2C24B111-39CB-1B06-9E9D-9EE96FC0F418}"/>
              </a:ext>
            </a:extLst>
          </p:cNvPr>
          <p:cNvSpPr/>
          <p:nvPr/>
        </p:nvSpPr>
        <p:spPr>
          <a:xfrm>
            <a:off x="3530009" y="945385"/>
            <a:ext cx="2213389" cy="55643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AD517DCA-BC14-13D0-9792-4047B3398F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6"/>
          <p:cNvSpPr/>
          <p:nvPr/>
        </p:nvSpPr>
        <p:spPr>
          <a:xfrm>
            <a:off x="0" y="6706560"/>
            <a:ext cx="12190560" cy="150240"/>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390" name="Google Shape;390;p36"/>
          <p:cNvSpPr/>
          <p:nvPr/>
        </p:nvSpPr>
        <p:spPr>
          <a:xfrm>
            <a:off x="2953440" y="1456320"/>
            <a:ext cx="6283680" cy="859200"/>
          </a:xfrm>
          <a:prstGeom prst="rect">
            <a:avLst/>
          </a:prstGeom>
          <a:noFill/>
          <a:ln>
            <a:noFill/>
          </a:ln>
        </p:spPr>
        <p:txBody>
          <a:bodyPr spcFirstLastPara="1" wrap="square" lIns="120000" tIns="121900" rIns="120000" bIns="121900" anchor="t" anchorCtr="0">
            <a:noAutofit/>
          </a:bodyPr>
          <a:lstStyle/>
          <a:p>
            <a:pPr algn="ctr"/>
            <a:endParaRPr sz="2400">
              <a:solidFill>
                <a:schemeClr val="dk1"/>
              </a:solidFill>
              <a:latin typeface="Arial"/>
              <a:ea typeface="Arial"/>
              <a:cs typeface="Arial"/>
              <a:sym typeface="Arial"/>
            </a:endParaRPr>
          </a:p>
          <a:p>
            <a:pPr algn="ctr"/>
            <a:endParaRPr sz="2400">
              <a:solidFill>
                <a:schemeClr val="dk1"/>
              </a:solidFill>
              <a:latin typeface="Arial"/>
              <a:ea typeface="Arial"/>
              <a:cs typeface="Arial"/>
              <a:sym typeface="Arial"/>
            </a:endParaRPr>
          </a:p>
        </p:txBody>
      </p:sp>
      <p:sp>
        <p:nvSpPr>
          <p:cNvPr id="391" name="Google Shape;391;p36"/>
          <p:cNvSpPr/>
          <p:nvPr/>
        </p:nvSpPr>
        <p:spPr>
          <a:xfrm>
            <a:off x="516960" y="945600"/>
            <a:ext cx="1120800" cy="60960"/>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393" name="Google Shape;393;p36"/>
          <p:cNvSpPr/>
          <p:nvPr/>
        </p:nvSpPr>
        <p:spPr>
          <a:xfrm>
            <a:off x="516960" y="1213920"/>
            <a:ext cx="11044320" cy="5164800"/>
          </a:xfrm>
          <a:prstGeom prst="rect">
            <a:avLst/>
          </a:prstGeom>
          <a:noFill/>
          <a:ln>
            <a:noFill/>
          </a:ln>
        </p:spPr>
        <p:txBody>
          <a:bodyPr spcFirstLastPara="1" wrap="square" lIns="120000" tIns="121900" rIns="120000" bIns="121900" anchor="t" anchorCtr="0">
            <a:noAutofit/>
          </a:bodyPr>
          <a:lstStyle/>
          <a:p>
            <a:pPr algn="just">
              <a:lnSpc>
                <a:spcPct val="110000"/>
              </a:lnSpc>
            </a:pPr>
            <a:endParaRPr sz="2400">
              <a:solidFill>
                <a:schemeClr val="dk1"/>
              </a:solidFill>
              <a:latin typeface="Arial"/>
              <a:ea typeface="Arial"/>
              <a:cs typeface="Arial"/>
              <a:sym typeface="Arial"/>
            </a:endParaRPr>
          </a:p>
          <a:p>
            <a:pPr marL="228474" indent="-227034" algn="just">
              <a:lnSpc>
                <a:spcPct val="110000"/>
              </a:lnSpc>
            </a:pPr>
            <a:endParaRPr sz="2400">
              <a:solidFill>
                <a:schemeClr val="dk1"/>
              </a:solidFill>
              <a:latin typeface="Arial"/>
              <a:ea typeface="Arial"/>
              <a:cs typeface="Arial"/>
              <a:sym typeface="Arial"/>
            </a:endParaRPr>
          </a:p>
        </p:txBody>
      </p:sp>
      <p:pic>
        <p:nvPicPr>
          <p:cNvPr id="3" name="Imagem 2">
            <a:extLst>
              <a:ext uri="{FF2B5EF4-FFF2-40B4-BE49-F238E27FC236}">
                <a16:creationId xmlns:a16="http://schemas.microsoft.com/office/drawing/2014/main" id="{9EB3EF09-209B-FA00-2DF9-13DD3111A92F}"/>
              </a:ext>
            </a:extLst>
          </p:cNvPr>
          <p:cNvPicPr>
            <a:picLocks noChangeAspect="1"/>
          </p:cNvPicPr>
          <p:nvPr/>
        </p:nvPicPr>
        <p:blipFill rotWithShape="1">
          <a:blip r:embed="rId3"/>
          <a:srcRect t="3030" r="28763" b="43329"/>
          <a:stretch/>
        </p:blipFill>
        <p:spPr>
          <a:xfrm>
            <a:off x="516960" y="1091813"/>
            <a:ext cx="10625173" cy="5000375"/>
          </a:xfrm>
          <a:prstGeom prst="rect">
            <a:avLst/>
          </a:prstGeom>
        </p:spPr>
      </p:pic>
      <p:sp>
        <p:nvSpPr>
          <p:cNvPr id="18" name="Seta: para Baixo 17">
            <a:extLst>
              <a:ext uri="{FF2B5EF4-FFF2-40B4-BE49-F238E27FC236}">
                <a16:creationId xmlns:a16="http://schemas.microsoft.com/office/drawing/2014/main" id="{2CF6640B-16EF-F89F-880A-E09175B1A75B}"/>
              </a:ext>
            </a:extLst>
          </p:cNvPr>
          <p:cNvSpPr/>
          <p:nvPr/>
        </p:nvSpPr>
        <p:spPr>
          <a:xfrm rot="8237027">
            <a:off x="1449235" y="5033145"/>
            <a:ext cx="377048" cy="410368"/>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2400"/>
          </a:p>
        </p:txBody>
      </p:sp>
      <p:sp>
        <p:nvSpPr>
          <p:cNvPr id="19" name="CaixaDeTexto 18">
            <a:extLst>
              <a:ext uri="{FF2B5EF4-FFF2-40B4-BE49-F238E27FC236}">
                <a16:creationId xmlns:a16="http://schemas.microsoft.com/office/drawing/2014/main" id="{B146A9B8-ECAD-E465-F58D-A400968431E5}"/>
              </a:ext>
            </a:extLst>
          </p:cNvPr>
          <p:cNvSpPr txBox="1"/>
          <p:nvPr/>
        </p:nvSpPr>
        <p:spPr>
          <a:xfrm>
            <a:off x="2385980" y="5233712"/>
            <a:ext cx="3999941" cy="461665"/>
          </a:xfrm>
          <a:prstGeom prst="rect">
            <a:avLst/>
          </a:prstGeom>
          <a:noFill/>
        </p:spPr>
        <p:txBody>
          <a:bodyPr wrap="square" rtlCol="0">
            <a:spAutoFit/>
          </a:bodyPr>
          <a:lstStyle/>
          <a:p>
            <a:r>
              <a:rPr lang="pt-BR" sz="2400" dirty="0">
                <a:solidFill>
                  <a:schemeClr val="bg1"/>
                </a:solidFill>
              </a:rPr>
              <a:t>Hora de testar!!</a:t>
            </a:r>
          </a:p>
        </p:txBody>
      </p:sp>
      <p:sp>
        <p:nvSpPr>
          <p:cNvPr id="12" name="Text Box 20">
            <a:extLst>
              <a:ext uri="{FF2B5EF4-FFF2-40B4-BE49-F238E27FC236}">
                <a16:creationId xmlns:a16="http://schemas.microsoft.com/office/drawing/2014/main" id="{709DD164-C2A9-1379-DB2B-46B6C64E360F}"/>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2" name="Picture 2">
            <a:extLst>
              <a:ext uri="{FF2B5EF4-FFF2-40B4-BE49-F238E27FC236}">
                <a16:creationId xmlns:a16="http://schemas.microsoft.com/office/drawing/2014/main" id="{EC97236B-ED00-74EF-930B-5F8ACDAD73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6"/>
          <p:cNvSpPr/>
          <p:nvPr/>
        </p:nvSpPr>
        <p:spPr>
          <a:xfrm>
            <a:off x="0" y="6706560"/>
            <a:ext cx="12190560" cy="150240"/>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390" name="Google Shape;390;p36"/>
          <p:cNvSpPr/>
          <p:nvPr/>
        </p:nvSpPr>
        <p:spPr>
          <a:xfrm>
            <a:off x="2953440" y="1456320"/>
            <a:ext cx="6283680" cy="859200"/>
          </a:xfrm>
          <a:prstGeom prst="rect">
            <a:avLst/>
          </a:prstGeom>
          <a:noFill/>
          <a:ln>
            <a:noFill/>
          </a:ln>
        </p:spPr>
        <p:txBody>
          <a:bodyPr spcFirstLastPara="1" wrap="square" lIns="120000" tIns="121900" rIns="120000" bIns="121900" anchor="t" anchorCtr="0">
            <a:noAutofit/>
          </a:bodyPr>
          <a:lstStyle/>
          <a:p>
            <a:pPr algn="ctr"/>
            <a:endParaRPr sz="2400">
              <a:solidFill>
                <a:schemeClr val="dk1"/>
              </a:solidFill>
              <a:latin typeface="Arial"/>
              <a:ea typeface="Arial"/>
              <a:cs typeface="Arial"/>
              <a:sym typeface="Arial"/>
            </a:endParaRPr>
          </a:p>
          <a:p>
            <a:pPr algn="ctr"/>
            <a:endParaRPr sz="2400">
              <a:solidFill>
                <a:schemeClr val="dk1"/>
              </a:solidFill>
              <a:latin typeface="Arial"/>
              <a:ea typeface="Arial"/>
              <a:cs typeface="Arial"/>
              <a:sym typeface="Arial"/>
            </a:endParaRPr>
          </a:p>
        </p:txBody>
      </p:sp>
      <p:sp>
        <p:nvSpPr>
          <p:cNvPr id="391" name="Google Shape;391;p36"/>
          <p:cNvSpPr/>
          <p:nvPr/>
        </p:nvSpPr>
        <p:spPr>
          <a:xfrm>
            <a:off x="516960" y="945600"/>
            <a:ext cx="1120800" cy="60960"/>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393" name="Google Shape;393;p36"/>
          <p:cNvSpPr/>
          <p:nvPr/>
        </p:nvSpPr>
        <p:spPr>
          <a:xfrm>
            <a:off x="516960" y="1213920"/>
            <a:ext cx="11044320" cy="5164800"/>
          </a:xfrm>
          <a:prstGeom prst="rect">
            <a:avLst/>
          </a:prstGeom>
          <a:noFill/>
          <a:ln>
            <a:noFill/>
          </a:ln>
        </p:spPr>
        <p:txBody>
          <a:bodyPr spcFirstLastPara="1" wrap="square" lIns="120000" tIns="121900" rIns="120000" bIns="121900" anchor="t" anchorCtr="0">
            <a:noAutofit/>
          </a:bodyPr>
          <a:lstStyle/>
          <a:p>
            <a:pPr algn="just">
              <a:lnSpc>
                <a:spcPct val="110000"/>
              </a:lnSpc>
            </a:pPr>
            <a:endParaRPr sz="2400">
              <a:solidFill>
                <a:schemeClr val="dk1"/>
              </a:solidFill>
              <a:latin typeface="Arial"/>
              <a:ea typeface="Arial"/>
              <a:cs typeface="Arial"/>
              <a:sym typeface="Arial"/>
            </a:endParaRPr>
          </a:p>
          <a:p>
            <a:pPr marL="228474" indent="-227034" algn="just">
              <a:lnSpc>
                <a:spcPct val="110000"/>
              </a:lnSpc>
            </a:pPr>
            <a:endParaRPr sz="2400">
              <a:solidFill>
                <a:schemeClr val="dk1"/>
              </a:solidFill>
              <a:latin typeface="Arial"/>
              <a:ea typeface="Arial"/>
              <a:cs typeface="Arial"/>
              <a:sym typeface="Arial"/>
            </a:endParaRPr>
          </a:p>
        </p:txBody>
      </p:sp>
      <p:sp>
        <p:nvSpPr>
          <p:cNvPr id="19" name="CaixaDeTexto 18">
            <a:extLst>
              <a:ext uri="{FF2B5EF4-FFF2-40B4-BE49-F238E27FC236}">
                <a16:creationId xmlns:a16="http://schemas.microsoft.com/office/drawing/2014/main" id="{B146A9B8-ECAD-E465-F58D-A400968431E5}"/>
              </a:ext>
            </a:extLst>
          </p:cNvPr>
          <p:cNvSpPr txBox="1"/>
          <p:nvPr/>
        </p:nvSpPr>
        <p:spPr>
          <a:xfrm>
            <a:off x="2385980" y="5233712"/>
            <a:ext cx="3999941" cy="461665"/>
          </a:xfrm>
          <a:prstGeom prst="rect">
            <a:avLst/>
          </a:prstGeom>
          <a:noFill/>
        </p:spPr>
        <p:txBody>
          <a:bodyPr wrap="square" rtlCol="0">
            <a:spAutoFit/>
          </a:bodyPr>
          <a:lstStyle/>
          <a:p>
            <a:r>
              <a:rPr lang="pt-BR" sz="2400" dirty="0">
                <a:solidFill>
                  <a:schemeClr val="bg1"/>
                </a:solidFill>
              </a:rPr>
              <a:t>Hora de testar!!</a:t>
            </a:r>
          </a:p>
        </p:txBody>
      </p:sp>
      <p:sp>
        <p:nvSpPr>
          <p:cNvPr id="2" name="CaixaDeTexto 1"/>
          <p:cNvSpPr txBox="1"/>
          <p:nvPr/>
        </p:nvSpPr>
        <p:spPr>
          <a:xfrm>
            <a:off x="418560" y="2090172"/>
            <a:ext cx="4577983" cy="3046988"/>
          </a:xfrm>
          <a:prstGeom prst="rect">
            <a:avLst/>
          </a:prstGeom>
          <a:noFill/>
        </p:spPr>
        <p:txBody>
          <a:bodyPr wrap="square" rtlCol="0">
            <a:spAutoFit/>
          </a:bodyPr>
          <a:lstStyle/>
          <a:p>
            <a:r>
              <a:rPr lang="pt-BR" sz="2400" dirty="0"/>
              <a:t>Esse é o passo a passo inicial do Django. </a:t>
            </a:r>
          </a:p>
          <a:p>
            <a:r>
              <a:rPr lang="pt-BR" sz="2400" dirty="0"/>
              <a:t>Repitam o processo de ativar o ambiente até o teste no banco, criando seus próprios </a:t>
            </a:r>
            <a:r>
              <a:rPr lang="pt-BR" sz="2400" dirty="0" err="1"/>
              <a:t>CRUDs</a:t>
            </a:r>
            <a:r>
              <a:rPr lang="pt-BR" sz="2400" dirty="0"/>
              <a:t>.</a:t>
            </a:r>
          </a:p>
          <a:p>
            <a:endParaRPr lang="pt-BR" sz="2400" dirty="0"/>
          </a:p>
          <a:p>
            <a:r>
              <a:rPr lang="pt-BR" sz="2400" dirty="0"/>
              <a:t>Isso é de extrema importância para o desenvolvimento do curso.</a:t>
            </a:r>
          </a:p>
        </p:txBody>
      </p:sp>
      <p:sp>
        <p:nvSpPr>
          <p:cNvPr id="11" name="Text Box 20">
            <a:extLst>
              <a:ext uri="{FF2B5EF4-FFF2-40B4-BE49-F238E27FC236}">
                <a16:creationId xmlns:a16="http://schemas.microsoft.com/office/drawing/2014/main" id="{BB1EBB1F-4C9F-0598-215A-51B79DA4494D}"/>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12" name="Picture 2" descr="Ilustração De Desenho Vetorial De Homem, Trabalhador Do Escritório Ou  Blogueiro Trabalhando, Digitando Ou Gravando Em Computador Ilustração do  Vetor - Ilustração de trabalhador, computador: 198132565">
            <a:extLst>
              <a:ext uri="{FF2B5EF4-FFF2-40B4-BE49-F238E27FC236}">
                <a16:creationId xmlns:a16="http://schemas.microsoft.com/office/drawing/2014/main" id="{9B3A711E-86F1-9F4B-C0A0-8F324F278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543" y="918686"/>
            <a:ext cx="7011506" cy="4941432"/>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ADE48CB9-0870-BD17-7ABC-4CC973D5EBE7}"/>
              </a:ext>
            </a:extLst>
          </p:cNvPr>
          <p:cNvPicPr>
            <a:picLocks noChangeAspect="1"/>
          </p:cNvPicPr>
          <p:nvPr/>
        </p:nvPicPr>
        <p:blipFill rotWithShape="1">
          <a:blip r:embed="rId4"/>
          <a:srcRect t="3030" r="28763" b="43329"/>
          <a:stretch/>
        </p:blipFill>
        <p:spPr>
          <a:xfrm rot="21274737">
            <a:off x="6074689" y="2640085"/>
            <a:ext cx="1779033" cy="837241"/>
          </a:xfrm>
          <a:prstGeom prst="rect">
            <a:avLst/>
          </a:prstGeom>
        </p:spPr>
      </p:pic>
      <p:pic>
        <p:nvPicPr>
          <p:cNvPr id="3" name="Picture 2">
            <a:extLst>
              <a:ext uri="{FF2B5EF4-FFF2-40B4-BE49-F238E27FC236}">
                <a16:creationId xmlns:a16="http://schemas.microsoft.com/office/drawing/2014/main" id="{DB64F67F-77A3-68EA-B830-5837102599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0627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36"/>
          <p:cNvSpPr/>
          <p:nvPr/>
        </p:nvSpPr>
        <p:spPr>
          <a:xfrm>
            <a:off x="0" y="6706560"/>
            <a:ext cx="12190560" cy="150240"/>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390" name="Google Shape;390;p36"/>
          <p:cNvSpPr/>
          <p:nvPr/>
        </p:nvSpPr>
        <p:spPr>
          <a:xfrm>
            <a:off x="2953440" y="1456320"/>
            <a:ext cx="6283680" cy="859200"/>
          </a:xfrm>
          <a:prstGeom prst="rect">
            <a:avLst/>
          </a:prstGeom>
          <a:noFill/>
          <a:ln>
            <a:noFill/>
          </a:ln>
        </p:spPr>
        <p:txBody>
          <a:bodyPr spcFirstLastPara="1" wrap="square" lIns="120000" tIns="121900" rIns="120000" bIns="121900" anchor="t" anchorCtr="0">
            <a:noAutofit/>
          </a:bodyPr>
          <a:lstStyle/>
          <a:p>
            <a:pPr algn="ctr"/>
            <a:endParaRPr sz="2400">
              <a:solidFill>
                <a:schemeClr val="dk1"/>
              </a:solidFill>
              <a:latin typeface="Arial"/>
              <a:ea typeface="Arial"/>
              <a:cs typeface="Arial"/>
              <a:sym typeface="Arial"/>
            </a:endParaRPr>
          </a:p>
          <a:p>
            <a:pPr algn="ctr"/>
            <a:endParaRPr sz="2400">
              <a:solidFill>
                <a:schemeClr val="dk1"/>
              </a:solidFill>
              <a:latin typeface="Arial"/>
              <a:ea typeface="Arial"/>
              <a:cs typeface="Arial"/>
              <a:sym typeface="Arial"/>
            </a:endParaRPr>
          </a:p>
        </p:txBody>
      </p:sp>
      <p:sp>
        <p:nvSpPr>
          <p:cNvPr id="391" name="Google Shape;391;p36"/>
          <p:cNvSpPr/>
          <p:nvPr/>
        </p:nvSpPr>
        <p:spPr>
          <a:xfrm>
            <a:off x="516960" y="945600"/>
            <a:ext cx="1120800" cy="60960"/>
          </a:xfrm>
          <a:prstGeom prst="rect">
            <a:avLst/>
          </a:prstGeom>
          <a:solidFill>
            <a:srgbClr val="CC0000"/>
          </a:solidFill>
          <a:ln>
            <a:noFill/>
          </a:ln>
        </p:spPr>
        <p:txBody>
          <a:bodyPr spcFirstLastPara="1" wrap="square" lIns="121900" tIns="121900" rIns="121900" bIns="121900" anchor="ctr" anchorCtr="0">
            <a:noAutofit/>
          </a:bodyPr>
          <a:lstStyle/>
          <a:p>
            <a:endParaRPr sz="2400"/>
          </a:p>
        </p:txBody>
      </p:sp>
      <p:sp>
        <p:nvSpPr>
          <p:cNvPr id="393" name="Google Shape;393;p36"/>
          <p:cNvSpPr/>
          <p:nvPr/>
        </p:nvSpPr>
        <p:spPr>
          <a:xfrm>
            <a:off x="516960" y="1213920"/>
            <a:ext cx="11044320" cy="5164800"/>
          </a:xfrm>
          <a:prstGeom prst="rect">
            <a:avLst/>
          </a:prstGeom>
          <a:noFill/>
          <a:ln>
            <a:noFill/>
          </a:ln>
        </p:spPr>
        <p:txBody>
          <a:bodyPr spcFirstLastPara="1" wrap="square" lIns="120000" tIns="121900" rIns="120000" bIns="121900" anchor="t" anchorCtr="0">
            <a:noAutofit/>
          </a:bodyPr>
          <a:lstStyle/>
          <a:p>
            <a:pPr algn="just">
              <a:lnSpc>
                <a:spcPct val="110000"/>
              </a:lnSpc>
            </a:pPr>
            <a:endParaRPr sz="2400">
              <a:solidFill>
                <a:schemeClr val="dk1"/>
              </a:solidFill>
              <a:latin typeface="Arial"/>
              <a:ea typeface="Arial"/>
              <a:cs typeface="Arial"/>
              <a:sym typeface="Arial"/>
            </a:endParaRPr>
          </a:p>
          <a:p>
            <a:pPr marL="228474" indent="-227034" algn="just">
              <a:lnSpc>
                <a:spcPct val="110000"/>
              </a:lnSpc>
            </a:pPr>
            <a:endParaRPr sz="2400">
              <a:solidFill>
                <a:schemeClr val="dk1"/>
              </a:solidFill>
              <a:latin typeface="Arial"/>
              <a:ea typeface="Arial"/>
              <a:cs typeface="Arial"/>
              <a:sym typeface="Arial"/>
            </a:endParaRPr>
          </a:p>
        </p:txBody>
      </p:sp>
      <p:sp>
        <p:nvSpPr>
          <p:cNvPr id="15" name="Google Shape;210;p27">
            <a:extLst>
              <a:ext uri="{FF2B5EF4-FFF2-40B4-BE49-F238E27FC236}">
                <a16:creationId xmlns:a16="http://schemas.microsoft.com/office/drawing/2014/main" id="{E6AB2EE7-32CE-8638-83E9-34179B4E128D}"/>
              </a:ext>
            </a:extLst>
          </p:cNvPr>
          <p:cNvSpPr txBox="1">
            <a:spLocks/>
          </p:cNvSpPr>
          <p:nvPr/>
        </p:nvSpPr>
        <p:spPr>
          <a:xfrm>
            <a:off x="516967" y="380348"/>
            <a:ext cx="6726400" cy="4800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lnSpc>
                <a:spcPct val="100000"/>
              </a:lnSpc>
              <a:buClr>
                <a:srgbClr val="666666"/>
              </a:buClr>
              <a:buSzPts val="5200"/>
              <a:buFont typeface="Barlow"/>
              <a:buNone/>
            </a:pPr>
            <a:r>
              <a:rPr lang="pt-BR" sz="3067" b="1" dirty="0">
                <a:solidFill>
                  <a:srgbClr val="666666"/>
                </a:solidFill>
                <a:latin typeface="Barlow"/>
                <a:ea typeface="Barlow"/>
                <a:cs typeface="Barlow"/>
                <a:sym typeface="Barlow"/>
              </a:rPr>
              <a:t>GitHub</a:t>
            </a:r>
          </a:p>
        </p:txBody>
      </p:sp>
      <p:sp>
        <p:nvSpPr>
          <p:cNvPr id="19" name="CaixaDeTexto 18">
            <a:extLst>
              <a:ext uri="{FF2B5EF4-FFF2-40B4-BE49-F238E27FC236}">
                <a16:creationId xmlns:a16="http://schemas.microsoft.com/office/drawing/2014/main" id="{B146A9B8-ECAD-E465-F58D-A400968431E5}"/>
              </a:ext>
            </a:extLst>
          </p:cNvPr>
          <p:cNvSpPr txBox="1"/>
          <p:nvPr/>
        </p:nvSpPr>
        <p:spPr>
          <a:xfrm>
            <a:off x="2385980" y="5233712"/>
            <a:ext cx="3999941" cy="461665"/>
          </a:xfrm>
          <a:prstGeom prst="rect">
            <a:avLst/>
          </a:prstGeom>
          <a:noFill/>
        </p:spPr>
        <p:txBody>
          <a:bodyPr wrap="square" rtlCol="0">
            <a:spAutoFit/>
          </a:bodyPr>
          <a:lstStyle/>
          <a:p>
            <a:r>
              <a:rPr lang="pt-BR" sz="2400" dirty="0">
                <a:solidFill>
                  <a:schemeClr val="bg1"/>
                </a:solidFill>
              </a:rPr>
              <a:t>Hora de testar!!</a:t>
            </a:r>
          </a:p>
        </p:txBody>
      </p:sp>
      <p:sp>
        <p:nvSpPr>
          <p:cNvPr id="2" name="CaixaDeTexto 1"/>
          <p:cNvSpPr txBox="1"/>
          <p:nvPr/>
        </p:nvSpPr>
        <p:spPr>
          <a:xfrm>
            <a:off x="2216728" y="2233402"/>
            <a:ext cx="9240928" cy="2308324"/>
          </a:xfrm>
          <a:prstGeom prst="rect">
            <a:avLst/>
          </a:prstGeom>
          <a:noFill/>
        </p:spPr>
        <p:txBody>
          <a:bodyPr wrap="none" rtlCol="0">
            <a:spAutoFit/>
          </a:bodyPr>
          <a:lstStyle/>
          <a:p>
            <a:r>
              <a:rPr lang="pt-BR" sz="2400" dirty="0"/>
              <a:t>Para a próxima aula, vamos precisar do GitHub instalado.</a:t>
            </a:r>
          </a:p>
          <a:p>
            <a:r>
              <a:rPr lang="pt-BR" sz="2400" dirty="0"/>
              <a:t>Aqui está o link: </a:t>
            </a:r>
            <a:r>
              <a:rPr lang="pt-BR" sz="2400" dirty="0">
                <a:hlinkClick r:id="rId3"/>
              </a:rPr>
              <a:t>https://desktop.github.com/</a:t>
            </a:r>
            <a:endParaRPr lang="pt-BR" sz="2400" dirty="0"/>
          </a:p>
          <a:p>
            <a:endParaRPr lang="pt-BR" sz="2400" dirty="0"/>
          </a:p>
          <a:p>
            <a:r>
              <a:rPr lang="pt-BR" sz="2400" dirty="0"/>
              <a:t>Também é importante que estejamos com uma conta do GitHub ativada.</a:t>
            </a:r>
          </a:p>
          <a:p>
            <a:r>
              <a:rPr lang="pt-BR" sz="2400" dirty="0"/>
              <a:t>É gratuita e bem tranquila de </a:t>
            </a:r>
            <a:r>
              <a:rPr lang="pt-BR" sz="2400"/>
              <a:t>ser feita.</a:t>
            </a:r>
            <a:endParaRPr lang="pt-BR" sz="2400" dirty="0"/>
          </a:p>
          <a:p>
            <a:r>
              <a:rPr lang="pt-BR" sz="2400" dirty="0"/>
              <a:t>Sigam o link: </a:t>
            </a:r>
            <a:r>
              <a:rPr lang="pt-BR" sz="2400" dirty="0">
                <a:hlinkClick r:id="rId4"/>
              </a:rPr>
              <a:t>clique aqui para criar conta</a:t>
            </a:r>
            <a:r>
              <a:rPr lang="pt-BR" sz="2400" dirty="0"/>
              <a:t>.</a:t>
            </a:r>
          </a:p>
        </p:txBody>
      </p:sp>
      <p:pic>
        <p:nvPicPr>
          <p:cNvPr id="3" name="Picture 2">
            <a:extLst>
              <a:ext uri="{FF2B5EF4-FFF2-40B4-BE49-F238E27FC236}">
                <a16:creationId xmlns:a16="http://schemas.microsoft.com/office/drawing/2014/main" id="{4A751878-BF03-C6F8-A4D9-3739935F37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6702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 name="CaixaDeTexto 7">
            <a:extLst>
              <a:ext uri="{FF2B5EF4-FFF2-40B4-BE49-F238E27FC236}">
                <a16:creationId xmlns:a16="http://schemas.microsoft.com/office/drawing/2014/main" id="{48FD6CDF-0916-E18D-2B6C-45DF9CFA3CED}"/>
              </a:ext>
            </a:extLst>
          </p:cNvPr>
          <p:cNvSpPr txBox="1"/>
          <p:nvPr/>
        </p:nvSpPr>
        <p:spPr>
          <a:xfrm>
            <a:off x="387875" y="325802"/>
            <a:ext cx="1443729" cy="523220"/>
          </a:xfrm>
          <a:prstGeom prst="rect">
            <a:avLst/>
          </a:prstGeom>
          <a:noFill/>
        </p:spPr>
        <p:txBody>
          <a:bodyPr wrap="none" rtlCol="0">
            <a:spAutoFit/>
          </a:bodyPr>
          <a:lstStyle/>
          <a:p>
            <a:r>
              <a:rPr lang="pt-BR" sz="2800" b="1" dirty="0"/>
              <a:t>DJANGO</a:t>
            </a:r>
            <a:endParaRPr lang="pt-BR" sz="3600" b="1" dirty="0"/>
          </a:p>
        </p:txBody>
      </p:sp>
      <p:pic>
        <p:nvPicPr>
          <p:cNvPr id="12" name="Imagem 11">
            <a:extLst>
              <a:ext uri="{FF2B5EF4-FFF2-40B4-BE49-F238E27FC236}">
                <a16:creationId xmlns:a16="http://schemas.microsoft.com/office/drawing/2014/main" id="{9EB3EF09-209B-FA00-2DF9-13DD3111A92F}"/>
              </a:ext>
            </a:extLst>
          </p:cNvPr>
          <p:cNvPicPr>
            <a:picLocks noChangeAspect="1"/>
          </p:cNvPicPr>
          <p:nvPr/>
        </p:nvPicPr>
        <p:blipFill rotWithShape="1">
          <a:blip r:embed="rId4"/>
          <a:srcRect t="3030" r="28763" b="43329"/>
          <a:stretch/>
        </p:blipFill>
        <p:spPr>
          <a:xfrm>
            <a:off x="1078167" y="1680461"/>
            <a:ext cx="9497327" cy="4469592"/>
          </a:xfrm>
          <a:prstGeom prst="rect">
            <a:avLst/>
          </a:prstGeom>
        </p:spPr>
      </p:pic>
      <p:sp>
        <p:nvSpPr>
          <p:cNvPr id="10" name="Texto Explicativo em Elipse 9"/>
          <p:cNvSpPr/>
          <p:nvPr/>
        </p:nvSpPr>
        <p:spPr>
          <a:xfrm>
            <a:off x="6523153" y="494383"/>
            <a:ext cx="3653254" cy="173204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tx1"/>
                </a:solidFill>
              </a:rPr>
              <a:t>Na aula passada fomos até o CRUD com o Django ADMIN.</a:t>
            </a:r>
          </a:p>
          <a:p>
            <a:pPr algn="ctr"/>
            <a:endParaRPr lang="pt-BR" dirty="0"/>
          </a:p>
        </p:txBody>
      </p:sp>
      <p:pic>
        <p:nvPicPr>
          <p:cNvPr id="2" name="Picture 2">
            <a:extLst>
              <a:ext uri="{FF2B5EF4-FFF2-40B4-BE49-F238E27FC236}">
                <a16:creationId xmlns:a16="http://schemas.microsoft.com/office/drawing/2014/main" id="{49B1F386-1B47-E41B-AB3B-1160609951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5101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 name="CaixaDeTexto 7">
            <a:extLst>
              <a:ext uri="{FF2B5EF4-FFF2-40B4-BE49-F238E27FC236}">
                <a16:creationId xmlns:a16="http://schemas.microsoft.com/office/drawing/2014/main" id="{48FD6CDF-0916-E18D-2B6C-45DF9CFA3CED}"/>
              </a:ext>
            </a:extLst>
          </p:cNvPr>
          <p:cNvSpPr txBox="1"/>
          <p:nvPr/>
        </p:nvSpPr>
        <p:spPr>
          <a:xfrm>
            <a:off x="387875" y="325802"/>
            <a:ext cx="2748573" cy="523220"/>
          </a:xfrm>
          <a:prstGeom prst="rect">
            <a:avLst/>
          </a:prstGeom>
          <a:noFill/>
        </p:spPr>
        <p:txBody>
          <a:bodyPr wrap="none" rtlCol="0">
            <a:spAutoFit/>
          </a:bodyPr>
          <a:lstStyle/>
          <a:p>
            <a:r>
              <a:rPr lang="pt-BR" sz="2800" b="1" dirty="0"/>
              <a:t>Relacionamentos</a:t>
            </a:r>
          </a:p>
        </p:txBody>
      </p:sp>
      <p:sp>
        <p:nvSpPr>
          <p:cNvPr id="3" name="Retângulo 2"/>
          <p:cNvSpPr/>
          <p:nvPr/>
        </p:nvSpPr>
        <p:spPr>
          <a:xfrm>
            <a:off x="606143" y="1658392"/>
            <a:ext cx="9731828" cy="3046988"/>
          </a:xfrm>
          <a:prstGeom prst="rect">
            <a:avLst/>
          </a:prstGeom>
        </p:spPr>
        <p:txBody>
          <a:bodyPr wrap="square">
            <a:spAutoFit/>
          </a:bodyPr>
          <a:lstStyle/>
          <a:p>
            <a:r>
              <a:rPr lang="pt-BR" sz="2400" dirty="0">
                <a:solidFill>
                  <a:srgbClr val="404040"/>
                </a:solidFill>
              </a:rPr>
              <a:t>Claramente, o poder dos bancos relacionais reside na capacidade de </a:t>
            </a:r>
            <a:r>
              <a:rPr lang="pt-BR" sz="2400" dirty="0">
                <a:solidFill>
                  <a:schemeClr val="accent6"/>
                </a:solidFill>
              </a:rPr>
              <a:t>relacionar tabelas </a:t>
            </a:r>
            <a:r>
              <a:rPr lang="pt-BR" sz="2400" dirty="0">
                <a:solidFill>
                  <a:srgbClr val="404040"/>
                </a:solidFill>
              </a:rPr>
              <a:t>umas as outras. O Django oferece formas de definir os três tipos de relacionamento mais comuns: muitos-para-um, muitos-para-muitos e um-para-um.</a:t>
            </a:r>
          </a:p>
          <a:p>
            <a:r>
              <a:rPr lang="pt-BR" sz="2400" dirty="0">
                <a:solidFill>
                  <a:srgbClr val="404040"/>
                </a:solidFill>
              </a:rPr>
              <a:t>No próximo slide, tem um model com exemplo de relacionamento. Usem como ponto de partida.</a:t>
            </a:r>
          </a:p>
          <a:p>
            <a:r>
              <a:rPr lang="pt-BR" sz="2400" b="0" i="0" dirty="0">
                <a:solidFill>
                  <a:srgbClr val="404040"/>
                </a:solidFill>
                <a:effectLst/>
              </a:rPr>
              <a:t>Busquem aprofundamento sobre os tipos de relacionamento. </a:t>
            </a:r>
            <a:endParaRPr lang="pt-BR" sz="2400" dirty="0">
              <a:solidFill>
                <a:srgbClr val="404040"/>
              </a:solidFill>
            </a:endParaRPr>
          </a:p>
          <a:p>
            <a:r>
              <a:rPr lang="pt-BR" sz="2400" dirty="0">
                <a:solidFill>
                  <a:srgbClr val="404040"/>
                </a:solidFill>
              </a:rPr>
              <a:t>Vai ser importante para o futuro de vocês como Devs.</a:t>
            </a:r>
            <a:endParaRPr lang="pt-BR" sz="2400" b="0" i="0" dirty="0">
              <a:solidFill>
                <a:srgbClr val="404040"/>
              </a:solidFill>
              <a:effectLst/>
            </a:endParaRPr>
          </a:p>
        </p:txBody>
      </p:sp>
      <p:pic>
        <p:nvPicPr>
          <p:cNvPr id="2054" name="Picture 6" descr="Morty-smith GIFs - Get the best GIF on GIPHY">
            <a:extLst>
              <a:ext uri="{FF2B5EF4-FFF2-40B4-BE49-F238E27FC236}">
                <a16:creationId xmlns:a16="http://schemas.microsoft.com/office/drawing/2014/main" id="{F73D3622-543E-BF4D-6C9C-3312C7A0ED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65515" y="3520291"/>
            <a:ext cx="2889217" cy="288921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A62BB8A6-D1F0-EC32-07ED-4A60826331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316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E84EE07D-8394-84C6-44D9-96860D725C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5241" y="132522"/>
            <a:ext cx="1457118" cy="854916"/>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60;g183fbf96352_0_51">
            <a:extLst>
              <a:ext uri="{FF2B5EF4-FFF2-40B4-BE49-F238E27FC236}">
                <a16:creationId xmlns:a16="http://schemas.microsoft.com/office/drawing/2014/main" id="{8C8E1061-7895-075E-4BC1-455AC6B3FFE2}"/>
              </a:ext>
            </a:extLst>
          </p:cNvPr>
          <p:cNvSpPr txBox="1"/>
          <p:nvPr/>
        </p:nvSpPr>
        <p:spPr>
          <a:xfrm>
            <a:off x="-696761" y="182969"/>
            <a:ext cx="6584044" cy="75402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US" sz="3700" b="1" dirty="0">
                <a:solidFill>
                  <a:schemeClr val="tx2"/>
                </a:solidFill>
                <a:latin typeface="Calibri"/>
                <a:ea typeface="Calibri"/>
                <a:cs typeface="Calibri"/>
                <a:sym typeface="Calibri"/>
              </a:rPr>
              <a:t>Vamos </a:t>
            </a:r>
            <a:r>
              <a:rPr lang="pt-BR" sz="3700" b="1" dirty="0">
                <a:solidFill>
                  <a:schemeClr val="tx2"/>
                </a:solidFill>
                <a:latin typeface="Calibri"/>
                <a:ea typeface="Calibri"/>
                <a:cs typeface="Calibri"/>
                <a:sym typeface="Calibri"/>
              </a:rPr>
              <a:t>fazer</a:t>
            </a:r>
            <a:r>
              <a:rPr lang="en-US" sz="3700" b="1" dirty="0">
                <a:solidFill>
                  <a:schemeClr val="tx2"/>
                </a:solidFill>
                <a:latin typeface="Calibri"/>
                <a:ea typeface="Calibri"/>
                <a:cs typeface="Calibri"/>
                <a:sym typeface="Calibri"/>
              </a:rPr>
              <a:t> </a:t>
            </a:r>
            <a:r>
              <a:rPr lang="pt-BR" sz="3700" b="1" dirty="0">
                <a:solidFill>
                  <a:schemeClr val="tx2"/>
                </a:solidFill>
                <a:latin typeface="Calibri"/>
                <a:ea typeface="Calibri"/>
                <a:cs typeface="Calibri"/>
                <a:sym typeface="Calibri"/>
              </a:rPr>
              <a:t>acontecer</a:t>
            </a:r>
            <a:r>
              <a:rPr lang="en-US" sz="3700" b="1" dirty="0">
                <a:solidFill>
                  <a:schemeClr val="tx2"/>
                </a:solidFill>
                <a:latin typeface="Calibri"/>
                <a:ea typeface="Calibri"/>
                <a:cs typeface="Calibri"/>
                <a:sym typeface="Calibri"/>
              </a:rPr>
              <a:t>?</a:t>
            </a:r>
          </a:p>
        </p:txBody>
      </p:sp>
      <p:pic>
        <p:nvPicPr>
          <p:cNvPr id="7" name="Google Shape;63;g183fbf96352_0_51">
            <a:extLst>
              <a:ext uri="{FF2B5EF4-FFF2-40B4-BE49-F238E27FC236}">
                <a16:creationId xmlns:a16="http://schemas.microsoft.com/office/drawing/2014/main" id="{B8A1D297-112B-81CA-84ED-58271E886FAF}"/>
              </a:ext>
            </a:extLst>
          </p:cNvPr>
          <p:cNvPicPr preferRelativeResize="0"/>
          <p:nvPr/>
        </p:nvPicPr>
        <p:blipFill rotWithShape="1">
          <a:blip r:embed="rId3">
            <a:alphaModFix/>
          </a:blip>
          <a:srcRect b="6777"/>
          <a:stretch/>
        </p:blipFill>
        <p:spPr>
          <a:xfrm>
            <a:off x="958779" y="3098269"/>
            <a:ext cx="3797600" cy="295477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Google Shape;64;g183fbf96352_0_51">
            <a:extLst>
              <a:ext uri="{FF2B5EF4-FFF2-40B4-BE49-F238E27FC236}">
                <a16:creationId xmlns:a16="http://schemas.microsoft.com/office/drawing/2014/main" id="{6ADE3CB4-D064-210D-CF77-CE01C9CEEAA7}"/>
              </a:ext>
            </a:extLst>
          </p:cNvPr>
          <p:cNvPicPr preferRelativeResize="0"/>
          <p:nvPr/>
        </p:nvPicPr>
        <p:blipFill rotWithShape="1">
          <a:blip r:embed="rId4">
            <a:alphaModFix/>
          </a:blip>
          <a:srcRect t="13066"/>
          <a:stretch/>
        </p:blipFill>
        <p:spPr>
          <a:xfrm>
            <a:off x="6940175" y="1420666"/>
            <a:ext cx="4413625" cy="301289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6809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2" name="CaixaDeTexto 1"/>
          <p:cNvSpPr txBox="1"/>
          <p:nvPr/>
        </p:nvSpPr>
        <p:spPr>
          <a:xfrm>
            <a:off x="4045131" y="945385"/>
            <a:ext cx="4101737" cy="738664"/>
          </a:xfrm>
          <a:prstGeom prst="rect">
            <a:avLst/>
          </a:prstGeom>
          <a:noFill/>
        </p:spPr>
        <p:txBody>
          <a:bodyPr wrap="square" rtlCol="0">
            <a:spAutoFit/>
          </a:bodyPr>
          <a:lstStyle/>
          <a:p>
            <a:r>
              <a:rPr lang="pt-BR" sz="2400" dirty="0"/>
              <a:t>Na prática, fica assim...</a:t>
            </a:r>
          </a:p>
          <a:p>
            <a:r>
              <a:rPr lang="pt-BR" dirty="0"/>
              <a:t> </a:t>
            </a:r>
          </a:p>
        </p:txBody>
      </p:sp>
      <p:pic>
        <p:nvPicPr>
          <p:cNvPr id="3" name="Imagem 2"/>
          <p:cNvPicPr>
            <a:picLocks noChangeAspect="1"/>
          </p:cNvPicPr>
          <p:nvPr/>
        </p:nvPicPr>
        <p:blipFill rotWithShape="1">
          <a:blip r:embed="rId4">
            <a:extLst>
              <a:ext uri="{28A0092B-C50C-407E-A947-70E740481C1C}">
                <a14:useLocalDpi xmlns:a14="http://schemas.microsoft.com/office/drawing/2010/main" val="0"/>
              </a:ext>
            </a:extLst>
          </a:blip>
          <a:srcRect r="43247" b="35121"/>
          <a:stretch/>
        </p:blipFill>
        <p:spPr>
          <a:xfrm>
            <a:off x="973174" y="1439107"/>
            <a:ext cx="9730358" cy="5071097"/>
          </a:xfrm>
          <a:prstGeom prst="rect">
            <a:avLst/>
          </a:prstGeom>
        </p:spPr>
      </p:pic>
      <p:sp>
        <p:nvSpPr>
          <p:cNvPr id="11" name="Texto Explicativo em Elipse 10"/>
          <p:cNvSpPr/>
          <p:nvPr/>
        </p:nvSpPr>
        <p:spPr>
          <a:xfrm>
            <a:off x="7981406" y="3135087"/>
            <a:ext cx="2873828" cy="128279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a:p>
            <a:pPr algn="ctr"/>
            <a:r>
              <a:rPr lang="pt-BR" dirty="0"/>
              <a:t>Vamos criar um projeto, e deixar nosso models.py assim.</a:t>
            </a:r>
          </a:p>
          <a:p>
            <a:pPr algn="ctr"/>
            <a:endParaRPr lang="pt-BR" dirty="0"/>
          </a:p>
        </p:txBody>
      </p:sp>
      <p:sp>
        <p:nvSpPr>
          <p:cNvPr id="4" name="CaixaDeTexto 3">
            <a:extLst>
              <a:ext uri="{FF2B5EF4-FFF2-40B4-BE49-F238E27FC236}">
                <a16:creationId xmlns:a16="http://schemas.microsoft.com/office/drawing/2014/main" id="{231EC395-A09A-0E62-A1B7-3040742D0EE5}"/>
              </a:ext>
            </a:extLst>
          </p:cNvPr>
          <p:cNvSpPr txBox="1"/>
          <p:nvPr/>
        </p:nvSpPr>
        <p:spPr>
          <a:xfrm>
            <a:off x="387875" y="325802"/>
            <a:ext cx="2748573" cy="523220"/>
          </a:xfrm>
          <a:prstGeom prst="rect">
            <a:avLst/>
          </a:prstGeom>
          <a:noFill/>
        </p:spPr>
        <p:txBody>
          <a:bodyPr wrap="none" rtlCol="0">
            <a:spAutoFit/>
          </a:bodyPr>
          <a:lstStyle/>
          <a:p>
            <a:r>
              <a:rPr lang="pt-BR" sz="2800" b="1" dirty="0"/>
              <a:t>Relacionamentos</a:t>
            </a:r>
          </a:p>
        </p:txBody>
      </p:sp>
      <p:pic>
        <p:nvPicPr>
          <p:cNvPr id="5" name="Picture 2">
            <a:extLst>
              <a:ext uri="{FF2B5EF4-FFF2-40B4-BE49-F238E27FC236}">
                <a16:creationId xmlns:a16="http://schemas.microsoft.com/office/drawing/2014/main" id="{48046456-A858-0C95-CCF4-A9B939D51B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861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 name="Imagem 2"/>
          <p:cNvPicPr>
            <a:picLocks noChangeAspect="1"/>
          </p:cNvPicPr>
          <p:nvPr/>
        </p:nvPicPr>
        <p:blipFill rotWithShape="1">
          <a:blip r:embed="rId3">
            <a:extLst>
              <a:ext uri="{28A0092B-C50C-407E-A947-70E740481C1C}">
                <a14:useLocalDpi xmlns:a14="http://schemas.microsoft.com/office/drawing/2010/main" val="0"/>
              </a:ext>
            </a:extLst>
          </a:blip>
          <a:srcRect r="58701" b="57065"/>
          <a:stretch/>
        </p:blipFill>
        <p:spPr>
          <a:xfrm>
            <a:off x="1078167" y="1116632"/>
            <a:ext cx="9130936" cy="5337057"/>
          </a:xfrm>
          <a:prstGeom prst="rect">
            <a:avLst/>
          </a:prstGeom>
        </p:spPr>
      </p:pic>
      <p:sp>
        <p:nvSpPr>
          <p:cNvPr id="11" name="Texto Explicativo em Elipse 10"/>
          <p:cNvSpPr/>
          <p:nvPr/>
        </p:nvSpPr>
        <p:spPr>
          <a:xfrm>
            <a:off x="7835908" y="4258493"/>
            <a:ext cx="2873828" cy="128279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a:p>
            <a:pPr algn="ctr"/>
            <a:r>
              <a:rPr lang="pt-BR" dirty="0"/>
              <a:t>Caso tenham dúvidas, o registro de diversas tabelas é feito assim.</a:t>
            </a:r>
          </a:p>
          <a:p>
            <a:pPr algn="ctr"/>
            <a:endParaRPr lang="pt-BR" dirty="0"/>
          </a:p>
        </p:txBody>
      </p:sp>
      <p:sp>
        <p:nvSpPr>
          <p:cNvPr id="2" name="CaixaDeTexto 1">
            <a:extLst>
              <a:ext uri="{FF2B5EF4-FFF2-40B4-BE49-F238E27FC236}">
                <a16:creationId xmlns:a16="http://schemas.microsoft.com/office/drawing/2014/main" id="{68BDA9D3-B185-8FE6-E32B-8E24D670F57F}"/>
              </a:ext>
            </a:extLst>
          </p:cNvPr>
          <p:cNvSpPr txBox="1"/>
          <p:nvPr/>
        </p:nvSpPr>
        <p:spPr>
          <a:xfrm>
            <a:off x="387875" y="325802"/>
            <a:ext cx="2748573" cy="523220"/>
          </a:xfrm>
          <a:prstGeom prst="rect">
            <a:avLst/>
          </a:prstGeom>
          <a:noFill/>
        </p:spPr>
        <p:txBody>
          <a:bodyPr wrap="none" rtlCol="0">
            <a:spAutoFit/>
          </a:bodyPr>
          <a:lstStyle/>
          <a:p>
            <a:r>
              <a:rPr lang="pt-BR" sz="2800" b="1" dirty="0"/>
              <a:t>Relacionamentos</a:t>
            </a:r>
          </a:p>
        </p:txBody>
      </p:sp>
      <p:pic>
        <p:nvPicPr>
          <p:cNvPr id="4" name="Picture 2">
            <a:extLst>
              <a:ext uri="{FF2B5EF4-FFF2-40B4-BE49-F238E27FC236}">
                <a16:creationId xmlns:a16="http://schemas.microsoft.com/office/drawing/2014/main" id="{11A642CC-2C38-048D-A742-468032992F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194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 name="CaixaDeTexto 7">
            <a:extLst>
              <a:ext uri="{FF2B5EF4-FFF2-40B4-BE49-F238E27FC236}">
                <a16:creationId xmlns:a16="http://schemas.microsoft.com/office/drawing/2014/main" id="{48FD6CDF-0916-E18D-2B6C-45DF9CFA3CED}"/>
              </a:ext>
            </a:extLst>
          </p:cNvPr>
          <p:cNvSpPr txBox="1"/>
          <p:nvPr/>
        </p:nvSpPr>
        <p:spPr>
          <a:xfrm>
            <a:off x="387875" y="325802"/>
            <a:ext cx="1525482" cy="523220"/>
          </a:xfrm>
          <a:prstGeom prst="rect">
            <a:avLst/>
          </a:prstGeom>
          <a:noFill/>
        </p:spPr>
        <p:txBody>
          <a:bodyPr wrap="none" rtlCol="0">
            <a:spAutoFit/>
          </a:bodyPr>
          <a:lstStyle/>
          <a:p>
            <a:r>
              <a:rPr lang="pt-BR" sz="2800" b="1" dirty="0"/>
              <a:t>DJANGO</a:t>
            </a:r>
            <a:r>
              <a:rPr lang="pt-BR" sz="2800" dirty="0"/>
              <a:t> </a:t>
            </a:r>
          </a:p>
        </p:txBody>
      </p:sp>
      <p:sp>
        <p:nvSpPr>
          <p:cNvPr id="6" name="Explosão: 8 Pontos 5">
            <a:extLst>
              <a:ext uri="{FF2B5EF4-FFF2-40B4-BE49-F238E27FC236}">
                <a16:creationId xmlns:a16="http://schemas.microsoft.com/office/drawing/2014/main" id="{3521E9AC-D0D0-0EAE-0205-2215CE57E0F8}"/>
              </a:ext>
            </a:extLst>
          </p:cNvPr>
          <p:cNvSpPr/>
          <p:nvPr/>
        </p:nvSpPr>
        <p:spPr>
          <a:xfrm>
            <a:off x="387875" y="1222384"/>
            <a:ext cx="5087767" cy="3749352"/>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dirty="0">
                <a:solidFill>
                  <a:schemeClr val="tx1"/>
                </a:solidFill>
              </a:rPr>
              <a:t>Rodem o servidor e vejam como funciona. </a:t>
            </a:r>
          </a:p>
          <a:p>
            <a:pPr algn="ctr"/>
            <a:endParaRPr lang="pt-BR" dirty="0"/>
          </a:p>
        </p:txBody>
      </p:sp>
      <p:pic>
        <p:nvPicPr>
          <p:cNvPr id="3078" name="Picture 6" descr="Best Rick And Morty GIFs | Gfycat">
            <a:extLst>
              <a:ext uri="{FF2B5EF4-FFF2-40B4-BE49-F238E27FC236}">
                <a16:creationId xmlns:a16="http://schemas.microsoft.com/office/drawing/2014/main" id="{0EE77882-DA8C-7A9A-F364-C98687C3AB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027" y="1955078"/>
            <a:ext cx="3516256" cy="3953685"/>
          </a:xfrm>
          <a:prstGeom prst="rect">
            <a:avLst/>
          </a:prstGeom>
          <a:noFill/>
          <a:extLst>
            <a:ext uri="{909E8E84-426E-40DD-AFC4-6F175D3DCCD1}">
              <a14:hiddenFill xmlns:a14="http://schemas.microsoft.com/office/drawing/2010/main">
                <a:solidFill>
                  <a:srgbClr val="FFFFFF"/>
                </a:solidFill>
              </a14:hiddenFill>
            </a:ext>
          </a:extLst>
        </p:spPr>
      </p:pic>
      <p:sp>
        <p:nvSpPr>
          <p:cNvPr id="7" name="Balão de Pensamento: Nuvem 6">
            <a:extLst>
              <a:ext uri="{FF2B5EF4-FFF2-40B4-BE49-F238E27FC236}">
                <a16:creationId xmlns:a16="http://schemas.microsoft.com/office/drawing/2014/main" id="{6387AC51-75B9-184D-CFEE-5373888EE67B}"/>
              </a:ext>
            </a:extLst>
          </p:cNvPr>
          <p:cNvSpPr/>
          <p:nvPr/>
        </p:nvSpPr>
        <p:spPr>
          <a:xfrm>
            <a:off x="8508668" y="429221"/>
            <a:ext cx="2560319" cy="2355925"/>
          </a:xfrm>
          <a:prstGeom prst="cloudCallout">
            <a:avLst/>
          </a:prstGeom>
          <a:solidFill>
            <a:schemeClr val="tx1">
              <a:lumMod val="50000"/>
              <a:lumOff val="5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 </a:t>
            </a:r>
          </a:p>
          <a:p>
            <a:pPr algn="ctr"/>
            <a:r>
              <a:rPr lang="pt-BR" dirty="0">
                <a:solidFill>
                  <a:schemeClr val="tx1"/>
                </a:solidFill>
              </a:rPr>
              <a:t>Não deixem de explorar as possibilidades.</a:t>
            </a:r>
          </a:p>
          <a:p>
            <a:pPr algn="ctr"/>
            <a:endParaRPr lang="pt-BR" dirty="0"/>
          </a:p>
        </p:txBody>
      </p:sp>
      <p:pic>
        <p:nvPicPr>
          <p:cNvPr id="2" name="Picture 2">
            <a:extLst>
              <a:ext uri="{FF2B5EF4-FFF2-40B4-BE49-F238E27FC236}">
                <a16:creationId xmlns:a16="http://schemas.microsoft.com/office/drawing/2014/main" id="{0FC3CB46-B164-1001-5EE6-BD98B620D1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3698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7" name="Text Box 20">
            <a:extLst>
              <a:ext uri="{FF2B5EF4-FFF2-40B4-BE49-F238E27FC236}">
                <a16:creationId xmlns:a16="http://schemas.microsoft.com/office/drawing/2014/main" id="{069B4473-3172-6C38-100B-55E4F4BA3299}"/>
              </a:ext>
            </a:extLst>
          </p:cNvPr>
          <p:cNvSpPr txBox="1">
            <a:spLocks noChangeArrowheads="1"/>
          </p:cNvSpPr>
          <p:nvPr/>
        </p:nvSpPr>
        <p:spPr bwMode="auto">
          <a:xfrm>
            <a:off x="534719" y="364916"/>
            <a:ext cx="849139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effectLst/>
                <a:ea typeface="Tahoma" panose="020B0604030504040204" pitchFamily="34" charset="0"/>
              </a:rPr>
              <a:t>GITHUB</a:t>
            </a:r>
            <a:endParaRPr kumimoji="0" lang="pt-BR" altLang="pt-BR" sz="2800" b="0" i="0" u="none" strike="noStrike" cap="none" normalizeH="0" baseline="0" dirty="0">
              <a:ln>
                <a:noFill/>
              </a:ln>
              <a:effectLst/>
            </a:endParaRPr>
          </a:p>
        </p:txBody>
      </p:sp>
      <p:pic>
        <p:nvPicPr>
          <p:cNvPr id="14338" name="Picture 2">
            <a:extLst>
              <a:ext uri="{FF2B5EF4-FFF2-40B4-BE49-F238E27FC236}">
                <a16:creationId xmlns:a16="http://schemas.microsoft.com/office/drawing/2014/main" id="{5DE73A1E-0651-914B-6542-AED899027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1934" y="607331"/>
            <a:ext cx="4927899" cy="4927899"/>
          </a:xfrm>
          <a:prstGeom prst="rect">
            <a:avLst/>
          </a:prstGeom>
          <a:noFill/>
          <a:extLst>
            <a:ext uri="{909E8E84-426E-40DD-AFC4-6F175D3DCCD1}">
              <a14:hiddenFill xmlns:a14="http://schemas.microsoft.com/office/drawing/2010/main">
                <a:solidFill>
                  <a:srgbClr val="FFFFFF"/>
                </a:solidFill>
              </a14:hiddenFill>
            </a:ext>
          </a:extLst>
        </p:spPr>
      </p:pic>
      <p:sp>
        <p:nvSpPr>
          <p:cNvPr id="11" name="CaixaDeTexto 10">
            <a:extLst>
              <a:ext uri="{FF2B5EF4-FFF2-40B4-BE49-F238E27FC236}">
                <a16:creationId xmlns:a16="http://schemas.microsoft.com/office/drawing/2014/main" id="{23A3B26C-E0AD-BCCA-8206-AAE157F0A969}"/>
              </a:ext>
            </a:extLst>
          </p:cNvPr>
          <p:cNvSpPr txBox="1"/>
          <p:nvPr/>
        </p:nvSpPr>
        <p:spPr>
          <a:xfrm>
            <a:off x="701937" y="2101355"/>
            <a:ext cx="6094206" cy="3539430"/>
          </a:xfrm>
          <a:prstGeom prst="rect">
            <a:avLst/>
          </a:prstGeom>
          <a:noFill/>
        </p:spPr>
        <p:txBody>
          <a:bodyPr wrap="square">
            <a:spAutoFit/>
          </a:bodyPr>
          <a:lstStyle/>
          <a:p>
            <a:r>
              <a:rPr lang="pt-BR" sz="2800" b="0" i="0" dirty="0">
                <a:solidFill>
                  <a:srgbClr val="36344D"/>
                </a:solidFill>
                <a:effectLst/>
                <a:hlinkClick r:id="rId5"/>
              </a:rPr>
              <a:t>GITHUB</a:t>
            </a:r>
            <a:r>
              <a:rPr lang="pt-BR" sz="2800" b="0" i="0" dirty="0">
                <a:solidFill>
                  <a:srgbClr val="36344D"/>
                </a:solidFill>
                <a:effectLst/>
              </a:rPr>
              <a:t> é um serviço baseado em nuvem que hospeda um sistema de controle de versão (VCS) chamado Git. Ele permite que os desenvolvedores colaborem e façam mudanças em projetos compartilhados enquanto mantêm um registro detalhado do seu progresso.</a:t>
            </a:r>
            <a:endParaRPr lang="pt-BR" sz="2800" dirty="0"/>
          </a:p>
        </p:txBody>
      </p:sp>
      <p:pic>
        <p:nvPicPr>
          <p:cNvPr id="3" name="Picture 2">
            <a:extLst>
              <a:ext uri="{FF2B5EF4-FFF2-40B4-BE49-F238E27FC236}">
                <a16:creationId xmlns:a16="http://schemas.microsoft.com/office/drawing/2014/main" id="{0B8C2AC5-D25F-F2B4-9F16-4220395F6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9398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EB11E8D6-BFCC-3E60-B886-434F38B1D5EC}"/>
              </a:ext>
            </a:extLst>
          </p:cNvPr>
          <p:cNvPicPr>
            <a:picLocks noChangeAspect="1"/>
          </p:cNvPicPr>
          <p:nvPr/>
        </p:nvPicPr>
        <p:blipFill rotWithShape="1">
          <a:blip r:embed="rId4">
            <a:extLst>
              <a:ext uri="{28A0092B-C50C-407E-A947-70E740481C1C}">
                <a14:useLocalDpi xmlns:a14="http://schemas.microsoft.com/office/drawing/2010/main" val="0"/>
              </a:ext>
            </a:extLst>
          </a:blip>
          <a:srcRect r="28202" b="30949"/>
          <a:stretch/>
        </p:blipFill>
        <p:spPr>
          <a:xfrm>
            <a:off x="1427180" y="1052743"/>
            <a:ext cx="9050767" cy="5440341"/>
          </a:xfrm>
          <a:prstGeom prst="rect">
            <a:avLst/>
          </a:prstGeom>
        </p:spPr>
      </p:pic>
      <p:sp>
        <p:nvSpPr>
          <p:cNvPr id="5" name="CaixaDeTexto 4">
            <a:extLst>
              <a:ext uri="{FF2B5EF4-FFF2-40B4-BE49-F238E27FC236}">
                <a16:creationId xmlns:a16="http://schemas.microsoft.com/office/drawing/2014/main" id="{BB240AC1-57D4-1134-ED04-F67015EBC615}"/>
              </a:ext>
            </a:extLst>
          </p:cNvPr>
          <p:cNvSpPr txBox="1"/>
          <p:nvPr/>
        </p:nvSpPr>
        <p:spPr>
          <a:xfrm>
            <a:off x="3775934" y="2076118"/>
            <a:ext cx="3399417" cy="646331"/>
          </a:xfrm>
          <a:prstGeom prst="rect">
            <a:avLst/>
          </a:prstGeom>
          <a:noFill/>
        </p:spPr>
        <p:txBody>
          <a:bodyPr wrap="square" rtlCol="0">
            <a:spAutoFit/>
          </a:bodyPr>
          <a:lstStyle/>
          <a:p>
            <a:r>
              <a:rPr lang="pt-BR" dirty="0">
                <a:solidFill>
                  <a:schemeClr val="bg1"/>
                </a:solidFill>
              </a:rPr>
              <a:t>Vamos acessar o </a:t>
            </a:r>
            <a:r>
              <a:rPr lang="pt-BR" dirty="0">
                <a:solidFill>
                  <a:schemeClr val="bg1"/>
                </a:solidFill>
                <a:hlinkClick r:id="rId5"/>
              </a:rPr>
              <a:t>GITHUB DESKTOP  </a:t>
            </a:r>
            <a:r>
              <a:rPr lang="pt-BR" dirty="0">
                <a:solidFill>
                  <a:schemeClr val="bg1"/>
                </a:solidFill>
              </a:rPr>
              <a:t>e fazer login na nossa conta.</a:t>
            </a:r>
          </a:p>
        </p:txBody>
      </p:sp>
      <p:sp>
        <p:nvSpPr>
          <p:cNvPr id="2" name="Text Box 20">
            <a:extLst>
              <a:ext uri="{FF2B5EF4-FFF2-40B4-BE49-F238E27FC236}">
                <a16:creationId xmlns:a16="http://schemas.microsoft.com/office/drawing/2014/main" id="{BFEBC978-B556-3F2F-F514-918923A4E9D0}"/>
              </a:ext>
            </a:extLst>
          </p:cNvPr>
          <p:cNvSpPr txBox="1">
            <a:spLocks noChangeArrowheads="1"/>
          </p:cNvSpPr>
          <p:nvPr/>
        </p:nvSpPr>
        <p:spPr bwMode="auto">
          <a:xfrm>
            <a:off x="534719" y="364916"/>
            <a:ext cx="849139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effectLst/>
                <a:ea typeface="Tahoma" panose="020B0604030504040204" pitchFamily="34" charset="0"/>
              </a:rPr>
              <a:t>GITHUB</a:t>
            </a:r>
            <a:endParaRPr kumimoji="0" lang="pt-BR" altLang="pt-BR" sz="2800" b="0" i="0" u="none" strike="noStrike" cap="none" normalizeH="0" baseline="0" dirty="0">
              <a:ln>
                <a:noFill/>
              </a:ln>
              <a:effectLst/>
            </a:endParaRPr>
          </a:p>
        </p:txBody>
      </p:sp>
      <p:pic>
        <p:nvPicPr>
          <p:cNvPr id="6" name="Picture 2">
            <a:extLst>
              <a:ext uri="{FF2B5EF4-FFF2-40B4-BE49-F238E27FC236}">
                <a16:creationId xmlns:a16="http://schemas.microsoft.com/office/drawing/2014/main" id="{9E6DFE32-2D14-D03D-EB73-6577E86CD2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12981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6069DA51-EDB4-79D5-6C52-F09D636E63C0}"/>
              </a:ext>
            </a:extLst>
          </p:cNvPr>
          <p:cNvPicPr>
            <a:picLocks noChangeAspect="1"/>
          </p:cNvPicPr>
          <p:nvPr/>
        </p:nvPicPr>
        <p:blipFill rotWithShape="1">
          <a:blip r:embed="rId3">
            <a:extLst>
              <a:ext uri="{28A0092B-C50C-407E-A947-70E740481C1C}">
                <a14:useLocalDpi xmlns:a14="http://schemas.microsoft.com/office/drawing/2010/main" val="0"/>
              </a:ext>
            </a:extLst>
          </a:blip>
          <a:srcRect l="29130" t="11177" r="371" b="55608"/>
          <a:stretch/>
        </p:blipFill>
        <p:spPr>
          <a:xfrm>
            <a:off x="645338" y="2528047"/>
            <a:ext cx="10565030" cy="3111106"/>
          </a:xfrm>
          <a:prstGeom prst="rect">
            <a:avLst/>
          </a:prstGeom>
        </p:spPr>
      </p:pic>
      <p:sp>
        <p:nvSpPr>
          <p:cNvPr id="4" name="CaixaDeTexto 3">
            <a:extLst>
              <a:ext uri="{FF2B5EF4-FFF2-40B4-BE49-F238E27FC236}">
                <a16:creationId xmlns:a16="http://schemas.microsoft.com/office/drawing/2014/main" id="{3E4FF58D-9DB4-AFF1-2D11-D366F96FF72E}"/>
              </a:ext>
            </a:extLst>
          </p:cNvPr>
          <p:cNvSpPr txBox="1"/>
          <p:nvPr/>
        </p:nvSpPr>
        <p:spPr>
          <a:xfrm>
            <a:off x="3197284" y="1556865"/>
            <a:ext cx="8622617" cy="523220"/>
          </a:xfrm>
          <a:prstGeom prst="rect">
            <a:avLst/>
          </a:prstGeom>
          <a:noFill/>
        </p:spPr>
        <p:txBody>
          <a:bodyPr wrap="none" rtlCol="0">
            <a:spAutoFit/>
          </a:bodyPr>
          <a:lstStyle/>
          <a:p>
            <a:r>
              <a:rPr lang="pt-BR" sz="2800" dirty="0"/>
              <a:t>Na nossa conta (online), vamos criar um novo repositório!</a:t>
            </a:r>
          </a:p>
        </p:txBody>
      </p:sp>
      <p:sp>
        <p:nvSpPr>
          <p:cNvPr id="12" name="Seta: para Baixo 11">
            <a:extLst>
              <a:ext uri="{FF2B5EF4-FFF2-40B4-BE49-F238E27FC236}">
                <a16:creationId xmlns:a16="http://schemas.microsoft.com/office/drawing/2014/main" id="{60A36772-C00E-5E2A-A79E-668D98BAC4D3}"/>
              </a:ext>
            </a:extLst>
          </p:cNvPr>
          <p:cNvSpPr/>
          <p:nvPr/>
        </p:nvSpPr>
        <p:spPr>
          <a:xfrm>
            <a:off x="9026113" y="2269864"/>
            <a:ext cx="662809" cy="22799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ext Box 20">
            <a:extLst>
              <a:ext uri="{FF2B5EF4-FFF2-40B4-BE49-F238E27FC236}">
                <a16:creationId xmlns:a16="http://schemas.microsoft.com/office/drawing/2014/main" id="{47B2EED9-7BFF-C01B-A0EF-DF56B0D3FD61}"/>
              </a:ext>
            </a:extLst>
          </p:cNvPr>
          <p:cNvSpPr txBox="1">
            <a:spLocks noChangeArrowheads="1"/>
          </p:cNvSpPr>
          <p:nvPr/>
        </p:nvSpPr>
        <p:spPr bwMode="auto">
          <a:xfrm>
            <a:off x="534719" y="364916"/>
            <a:ext cx="849139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effectLst/>
                <a:ea typeface="Tahoma" panose="020B0604030504040204" pitchFamily="34" charset="0"/>
              </a:rPr>
              <a:t>GITHUB – online</a:t>
            </a:r>
            <a:endParaRPr kumimoji="0" lang="pt-BR" altLang="pt-BR" sz="2800" b="0" i="0" u="none" strike="noStrike" cap="none" normalizeH="0" baseline="0" dirty="0">
              <a:ln>
                <a:noFill/>
              </a:ln>
              <a:effectLst/>
            </a:endParaRPr>
          </a:p>
        </p:txBody>
      </p:sp>
      <p:pic>
        <p:nvPicPr>
          <p:cNvPr id="6" name="Picture 2">
            <a:extLst>
              <a:ext uri="{FF2B5EF4-FFF2-40B4-BE49-F238E27FC236}">
                <a16:creationId xmlns:a16="http://schemas.microsoft.com/office/drawing/2014/main" id="{48048B61-C656-116E-A9C2-6690D829AE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2578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E30F5440-047F-4818-8241-FD75FD744527}"/>
              </a:ext>
            </a:extLst>
          </p:cNvPr>
          <p:cNvPicPr>
            <a:picLocks noChangeAspect="1"/>
          </p:cNvPicPr>
          <p:nvPr/>
        </p:nvPicPr>
        <p:blipFill rotWithShape="1">
          <a:blip r:embed="rId4">
            <a:extLst>
              <a:ext uri="{28A0092B-C50C-407E-A947-70E740481C1C}">
                <a14:useLocalDpi xmlns:a14="http://schemas.microsoft.com/office/drawing/2010/main" val="0"/>
              </a:ext>
            </a:extLst>
          </a:blip>
          <a:srcRect l="19052" t="12390" r="25164"/>
          <a:stretch/>
        </p:blipFill>
        <p:spPr>
          <a:xfrm>
            <a:off x="3035448" y="141798"/>
            <a:ext cx="6688001" cy="6564701"/>
          </a:xfrm>
          <a:prstGeom prst="rect">
            <a:avLst/>
          </a:prstGeom>
        </p:spPr>
      </p:pic>
      <p:sp>
        <p:nvSpPr>
          <p:cNvPr id="4" name="CaixaDeTexto 3">
            <a:extLst>
              <a:ext uri="{FF2B5EF4-FFF2-40B4-BE49-F238E27FC236}">
                <a16:creationId xmlns:a16="http://schemas.microsoft.com/office/drawing/2014/main" id="{A31470A4-E756-730D-12E2-47EA749DE15E}"/>
              </a:ext>
            </a:extLst>
          </p:cNvPr>
          <p:cNvSpPr txBox="1"/>
          <p:nvPr/>
        </p:nvSpPr>
        <p:spPr>
          <a:xfrm>
            <a:off x="9665338" y="1641782"/>
            <a:ext cx="2194832" cy="646331"/>
          </a:xfrm>
          <a:prstGeom prst="rect">
            <a:avLst/>
          </a:prstGeom>
          <a:noFill/>
        </p:spPr>
        <p:txBody>
          <a:bodyPr wrap="none" rtlCol="0">
            <a:spAutoFit/>
          </a:bodyPr>
          <a:lstStyle/>
          <a:p>
            <a:r>
              <a:rPr lang="pt-BR" dirty="0"/>
              <a:t>Vamos nomear nosso</a:t>
            </a:r>
          </a:p>
          <a:p>
            <a:r>
              <a:rPr lang="pt-BR" dirty="0"/>
              <a:t>Repositório.</a:t>
            </a:r>
          </a:p>
        </p:txBody>
      </p:sp>
      <p:sp>
        <p:nvSpPr>
          <p:cNvPr id="5" name="CaixaDeTexto 4">
            <a:extLst>
              <a:ext uri="{FF2B5EF4-FFF2-40B4-BE49-F238E27FC236}">
                <a16:creationId xmlns:a16="http://schemas.microsoft.com/office/drawing/2014/main" id="{956E52D8-E6FA-5638-C138-6BA97DD0A557}"/>
              </a:ext>
            </a:extLst>
          </p:cNvPr>
          <p:cNvSpPr txBox="1"/>
          <p:nvPr/>
        </p:nvSpPr>
        <p:spPr>
          <a:xfrm>
            <a:off x="566897" y="1710465"/>
            <a:ext cx="2505882" cy="646331"/>
          </a:xfrm>
          <a:prstGeom prst="rect">
            <a:avLst/>
          </a:prstGeom>
          <a:noFill/>
        </p:spPr>
        <p:txBody>
          <a:bodyPr wrap="square" rtlCol="0">
            <a:spAutoFit/>
          </a:bodyPr>
          <a:lstStyle/>
          <a:p>
            <a:r>
              <a:rPr lang="pt-BR" dirty="0"/>
              <a:t>Tornar público ou privado?</a:t>
            </a:r>
          </a:p>
        </p:txBody>
      </p:sp>
      <p:sp>
        <p:nvSpPr>
          <p:cNvPr id="6" name="CaixaDeTexto 5">
            <a:extLst>
              <a:ext uri="{FF2B5EF4-FFF2-40B4-BE49-F238E27FC236}">
                <a16:creationId xmlns:a16="http://schemas.microsoft.com/office/drawing/2014/main" id="{B49EB584-4D92-28CF-57F6-8990610017D4}"/>
              </a:ext>
            </a:extLst>
          </p:cNvPr>
          <p:cNvSpPr txBox="1"/>
          <p:nvPr/>
        </p:nvSpPr>
        <p:spPr>
          <a:xfrm>
            <a:off x="876373" y="3054816"/>
            <a:ext cx="1525988" cy="369332"/>
          </a:xfrm>
          <a:prstGeom prst="rect">
            <a:avLst/>
          </a:prstGeom>
          <a:noFill/>
        </p:spPr>
        <p:txBody>
          <a:bodyPr wrap="square" rtlCol="0">
            <a:spAutoFit/>
          </a:bodyPr>
          <a:lstStyle/>
          <a:p>
            <a:r>
              <a:rPr lang="pt-BR" dirty="0"/>
              <a:t>README??</a:t>
            </a:r>
          </a:p>
        </p:txBody>
      </p:sp>
      <p:sp>
        <p:nvSpPr>
          <p:cNvPr id="14" name="CaixaDeTexto 13">
            <a:extLst>
              <a:ext uri="{FF2B5EF4-FFF2-40B4-BE49-F238E27FC236}">
                <a16:creationId xmlns:a16="http://schemas.microsoft.com/office/drawing/2014/main" id="{B28CA75B-1D5C-332C-33B9-DBF61415A059}"/>
              </a:ext>
            </a:extLst>
          </p:cNvPr>
          <p:cNvSpPr txBox="1"/>
          <p:nvPr/>
        </p:nvSpPr>
        <p:spPr>
          <a:xfrm>
            <a:off x="1078167" y="3920805"/>
            <a:ext cx="1525988" cy="369332"/>
          </a:xfrm>
          <a:prstGeom prst="rect">
            <a:avLst/>
          </a:prstGeom>
          <a:noFill/>
        </p:spPr>
        <p:txBody>
          <a:bodyPr wrap="square" rtlCol="0">
            <a:spAutoFit/>
          </a:bodyPr>
          <a:lstStyle/>
          <a:p>
            <a:r>
              <a:rPr lang="pt-BR" dirty="0"/>
              <a:t>gitignore??</a:t>
            </a:r>
          </a:p>
        </p:txBody>
      </p:sp>
      <p:sp>
        <p:nvSpPr>
          <p:cNvPr id="15" name="CaixaDeTexto 14">
            <a:extLst>
              <a:ext uri="{FF2B5EF4-FFF2-40B4-BE49-F238E27FC236}">
                <a16:creationId xmlns:a16="http://schemas.microsoft.com/office/drawing/2014/main" id="{C9721B99-CBB0-EDD7-4C1A-0E4172A68250}"/>
              </a:ext>
            </a:extLst>
          </p:cNvPr>
          <p:cNvSpPr txBox="1"/>
          <p:nvPr/>
        </p:nvSpPr>
        <p:spPr>
          <a:xfrm>
            <a:off x="663013" y="5986695"/>
            <a:ext cx="1525988" cy="369332"/>
          </a:xfrm>
          <a:prstGeom prst="rect">
            <a:avLst/>
          </a:prstGeom>
          <a:noFill/>
        </p:spPr>
        <p:txBody>
          <a:bodyPr wrap="square" rtlCol="0">
            <a:spAutoFit/>
          </a:bodyPr>
          <a:lstStyle/>
          <a:p>
            <a:r>
              <a:rPr lang="pt-BR" dirty="0"/>
              <a:t>CREATE!!</a:t>
            </a:r>
          </a:p>
        </p:txBody>
      </p:sp>
      <p:sp>
        <p:nvSpPr>
          <p:cNvPr id="16" name="Seta: para Baixo 15">
            <a:extLst>
              <a:ext uri="{FF2B5EF4-FFF2-40B4-BE49-F238E27FC236}">
                <a16:creationId xmlns:a16="http://schemas.microsoft.com/office/drawing/2014/main" id="{79BBF734-A4E6-739C-665F-D5520BDDA147}"/>
              </a:ext>
            </a:extLst>
          </p:cNvPr>
          <p:cNvSpPr/>
          <p:nvPr/>
        </p:nvSpPr>
        <p:spPr>
          <a:xfrm rot="6408518">
            <a:off x="7916670" y="-599208"/>
            <a:ext cx="178414" cy="33441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para Baixo 16">
            <a:extLst>
              <a:ext uri="{FF2B5EF4-FFF2-40B4-BE49-F238E27FC236}">
                <a16:creationId xmlns:a16="http://schemas.microsoft.com/office/drawing/2014/main" id="{B22CCD83-D417-FB91-32A5-B491791C2442}"/>
              </a:ext>
            </a:extLst>
          </p:cNvPr>
          <p:cNvSpPr/>
          <p:nvPr/>
        </p:nvSpPr>
        <p:spPr>
          <a:xfrm rot="16200000">
            <a:off x="2311683" y="1458336"/>
            <a:ext cx="483474" cy="1715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Baixo 17">
            <a:extLst>
              <a:ext uri="{FF2B5EF4-FFF2-40B4-BE49-F238E27FC236}">
                <a16:creationId xmlns:a16="http://schemas.microsoft.com/office/drawing/2014/main" id="{FCD02EB3-249C-398E-928F-090FD8640A30}"/>
              </a:ext>
            </a:extLst>
          </p:cNvPr>
          <p:cNvSpPr/>
          <p:nvPr/>
        </p:nvSpPr>
        <p:spPr>
          <a:xfrm rot="16200000">
            <a:off x="2456952" y="2607697"/>
            <a:ext cx="483474" cy="1715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Baixo 18">
            <a:extLst>
              <a:ext uri="{FF2B5EF4-FFF2-40B4-BE49-F238E27FC236}">
                <a16:creationId xmlns:a16="http://schemas.microsoft.com/office/drawing/2014/main" id="{20E528EA-7042-020F-E5E7-9AD4095076B1}"/>
              </a:ext>
            </a:extLst>
          </p:cNvPr>
          <p:cNvSpPr/>
          <p:nvPr/>
        </p:nvSpPr>
        <p:spPr>
          <a:xfrm rot="15858342">
            <a:off x="2646101" y="3448205"/>
            <a:ext cx="369330" cy="11079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Seta: para Baixo 19">
            <a:extLst>
              <a:ext uri="{FF2B5EF4-FFF2-40B4-BE49-F238E27FC236}">
                <a16:creationId xmlns:a16="http://schemas.microsoft.com/office/drawing/2014/main" id="{D844C8D7-1F98-2F02-6412-8B984326366A}"/>
              </a:ext>
            </a:extLst>
          </p:cNvPr>
          <p:cNvSpPr/>
          <p:nvPr/>
        </p:nvSpPr>
        <p:spPr>
          <a:xfrm rot="16200000">
            <a:off x="2406589" y="5401260"/>
            <a:ext cx="483474" cy="1715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ext Box 20">
            <a:extLst>
              <a:ext uri="{FF2B5EF4-FFF2-40B4-BE49-F238E27FC236}">
                <a16:creationId xmlns:a16="http://schemas.microsoft.com/office/drawing/2014/main" id="{D16F6C4D-5C61-29A7-B1DC-09CC3FE78E88}"/>
              </a:ext>
            </a:extLst>
          </p:cNvPr>
          <p:cNvSpPr txBox="1">
            <a:spLocks noChangeArrowheads="1"/>
          </p:cNvSpPr>
          <p:nvPr/>
        </p:nvSpPr>
        <p:spPr bwMode="auto">
          <a:xfrm>
            <a:off x="534719" y="364916"/>
            <a:ext cx="849139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effectLst/>
                <a:ea typeface="Tahoma" panose="020B0604030504040204" pitchFamily="34" charset="0"/>
              </a:rPr>
              <a:t>GITHUB - online</a:t>
            </a:r>
            <a:endParaRPr kumimoji="0" lang="pt-BR" altLang="pt-BR" sz="2800" b="0" i="0" u="none" strike="noStrike" cap="none" normalizeH="0" baseline="0" dirty="0">
              <a:ln>
                <a:noFill/>
              </a:ln>
              <a:effectLst/>
            </a:endParaRPr>
          </a:p>
        </p:txBody>
      </p:sp>
      <p:pic>
        <p:nvPicPr>
          <p:cNvPr id="8" name="Picture 2">
            <a:extLst>
              <a:ext uri="{FF2B5EF4-FFF2-40B4-BE49-F238E27FC236}">
                <a16:creationId xmlns:a16="http://schemas.microsoft.com/office/drawing/2014/main" id="{9D932BB3-7413-4A3A-8DD9-EE1C7B10FA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3502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7303DFCC-E06E-B7CC-7729-308A43F8B929}"/>
              </a:ext>
            </a:extLst>
          </p:cNvPr>
          <p:cNvPicPr>
            <a:picLocks noChangeAspect="1"/>
          </p:cNvPicPr>
          <p:nvPr/>
        </p:nvPicPr>
        <p:blipFill rotWithShape="1">
          <a:blip r:embed="rId4">
            <a:extLst>
              <a:ext uri="{28A0092B-C50C-407E-A947-70E740481C1C}">
                <a14:useLocalDpi xmlns:a14="http://schemas.microsoft.com/office/drawing/2010/main" val="0"/>
              </a:ext>
            </a:extLst>
          </a:blip>
          <a:srcRect r="65654" b="65457"/>
          <a:stretch/>
        </p:blipFill>
        <p:spPr>
          <a:xfrm>
            <a:off x="233081" y="1152283"/>
            <a:ext cx="5219849" cy="3281081"/>
          </a:xfrm>
          <a:prstGeom prst="rect">
            <a:avLst/>
          </a:prstGeom>
        </p:spPr>
      </p:pic>
      <p:pic>
        <p:nvPicPr>
          <p:cNvPr id="5" name="Imagem 4">
            <a:extLst>
              <a:ext uri="{FF2B5EF4-FFF2-40B4-BE49-F238E27FC236}">
                <a16:creationId xmlns:a16="http://schemas.microsoft.com/office/drawing/2014/main" id="{759C3F1C-50EB-C460-4933-2B1303E6F7CC}"/>
              </a:ext>
            </a:extLst>
          </p:cNvPr>
          <p:cNvPicPr>
            <a:picLocks noChangeAspect="1"/>
          </p:cNvPicPr>
          <p:nvPr/>
        </p:nvPicPr>
        <p:blipFill rotWithShape="1">
          <a:blip r:embed="rId5">
            <a:extLst>
              <a:ext uri="{28A0092B-C50C-407E-A947-70E740481C1C}">
                <a14:useLocalDpi xmlns:a14="http://schemas.microsoft.com/office/drawing/2010/main" val="0"/>
              </a:ext>
            </a:extLst>
          </a:blip>
          <a:srcRect l="28366" t="25726" r="25360" b="26431"/>
          <a:stretch/>
        </p:blipFill>
        <p:spPr>
          <a:xfrm>
            <a:off x="5015455" y="2250702"/>
            <a:ext cx="6409165" cy="4141515"/>
          </a:xfrm>
          <a:prstGeom prst="rect">
            <a:avLst/>
          </a:prstGeom>
        </p:spPr>
      </p:pic>
      <p:sp>
        <p:nvSpPr>
          <p:cNvPr id="6" name="CaixaDeTexto 5">
            <a:extLst>
              <a:ext uri="{FF2B5EF4-FFF2-40B4-BE49-F238E27FC236}">
                <a16:creationId xmlns:a16="http://schemas.microsoft.com/office/drawing/2014/main" id="{5773581F-AD2D-B984-1F7B-ABE2C80FC779}"/>
              </a:ext>
            </a:extLst>
          </p:cNvPr>
          <p:cNvSpPr txBox="1"/>
          <p:nvPr/>
        </p:nvSpPr>
        <p:spPr>
          <a:xfrm>
            <a:off x="7702475" y="1322068"/>
            <a:ext cx="4010265" cy="646331"/>
          </a:xfrm>
          <a:prstGeom prst="rect">
            <a:avLst/>
          </a:prstGeom>
          <a:noFill/>
        </p:spPr>
        <p:txBody>
          <a:bodyPr wrap="none" rtlCol="0">
            <a:spAutoFit/>
          </a:bodyPr>
          <a:lstStyle/>
          <a:p>
            <a:r>
              <a:rPr lang="pt-BR" dirty="0"/>
              <a:t>Vamos copiar a URL do nosso repositório</a:t>
            </a:r>
          </a:p>
          <a:p>
            <a:r>
              <a:rPr lang="pt-BR" dirty="0"/>
              <a:t>E colar aqui!</a:t>
            </a:r>
          </a:p>
        </p:txBody>
      </p:sp>
      <p:sp>
        <p:nvSpPr>
          <p:cNvPr id="8" name="CaixaDeTexto 7">
            <a:extLst>
              <a:ext uri="{FF2B5EF4-FFF2-40B4-BE49-F238E27FC236}">
                <a16:creationId xmlns:a16="http://schemas.microsoft.com/office/drawing/2014/main" id="{50D22E5C-BED3-27ED-8821-176090E9BBA0}"/>
              </a:ext>
            </a:extLst>
          </p:cNvPr>
          <p:cNvSpPr txBox="1"/>
          <p:nvPr/>
        </p:nvSpPr>
        <p:spPr>
          <a:xfrm>
            <a:off x="5640587" y="731996"/>
            <a:ext cx="1874231" cy="646331"/>
          </a:xfrm>
          <a:prstGeom prst="rect">
            <a:avLst/>
          </a:prstGeom>
          <a:noFill/>
        </p:spPr>
        <p:txBody>
          <a:bodyPr wrap="none" rtlCol="0">
            <a:spAutoFit/>
          </a:bodyPr>
          <a:lstStyle/>
          <a:p>
            <a:r>
              <a:rPr lang="pt-BR" dirty="0"/>
              <a:t>Vamos selecionar</a:t>
            </a:r>
          </a:p>
          <a:p>
            <a:r>
              <a:rPr lang="pt-BR" dirty="0"/>
              <a:t>Essa opção!</a:t>
            </a:r>
          </a:p>
        </p:txBody>
      </p:sp>
      <p:sp>
        <p:nvSpPr>
          <p:cNvPr id="16" name="Seta: para Baixo 15">
            <a:extLst>
              <a:ext uri="{FF2B5EF4-FFF2-40B4-BE49-F238E27FC236}">
                <a16:creationId xmlns:a16="http://schemas.microsoft.com/office/drawing/2014/main" id="{6455C706-8193-CCD5-FB84-6CE29A82450C}"/>
              </a:ext>
            </a:extLst>
          </p:cNvPr>
          <p:cNvSpPr/>
          <p:nvPr/>
        </p:nvSpPr>
        <p:spPr>
          <a:xfrm rot="3750809">
            <a:off x="4519476" y="807866"/>
            <a:ext cx="483474" cy="1715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para Baixo 16">
            <a:extLst>
              <a:ext uri="{FF2B5EF4-FFF2-40B4-BE49-F238E27FC236}">
                <a16:creationId xmlns:a16="http://schemas.microsoft.com/office/drawing/2014/main" id="{4FE5E02C-BC7B-86FC-E55F-FEBDBFAB8578}"/>
              </a:ext>
            </a:extLst>
          </p:cNvPr>
          <p:cNvSpPr/>
          <p:nvPr/>
        </p:nvSpPr>
        <p:spPr>
          <a:xfrm>
            <a:off x="8106745" y="2080918"/>
            <a:ext cx="483474" cy="1715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Baixo 17">
            <a:extLst>
              <a:ext uri="{FF2B5EF4-FFF2-40B4-BE49-F238E27FC236}">
                <a16:creationId xmlns:a16="http://schemas.microsoft.com/office/drawing/2014/main" id="{91161D49-4D43-6DCC-CF60-A4D5277BFA14}"/>
              </a:ext>
            </a:extLst>
          </p:cNvPr>
          <p:cNvSpPr/>
          <p:nvPr/>
        </p:nvSpPr>
        <p:spPr>
          <a:xfrm>
            <a:off x="9707607" y="1713943"/>
            <a:ext cx="483474" cy="171505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ext Box 20">
            <a:extLst>
              <a:ext uri="{FF2B5EF4-FFF2-40B4-BE49-F238E27FC236}">
                <a16:creationId xmlns:a16="http://schemas.microsoft.com/office/drawing/2014/main" id="{AFA12F04-EA15-D728-E96E-D428379ACBC8}"/>
              </a:ext>
            </a:extLst>
          </p:cNvPr>
          <p:cNvSpPr txBox="1">
            <a:spLocks noChangeArrowheads="1"/>
          </p:cNvSpPr>
          <p:nvPr/>
        </p:nvSpPr>
        <p:spPr bwMode="auto">
          <a:xfrm>
            <a:off x="534719" y="364916"/>
            <a:ext cx="849139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effectLst/>
                <a:ea typeface="Tahoma" panose="020B0604030504040204" pitchFamily="34" charset="0"/>
              </a:rPr>
              <a:t>GITHUB - Desktop</a:t>
            </a:r>
            <a:endParaRPr kumimoji="0" lang="pt-BR" altLang="pt-BR" sz="2800" b="0" i="0" u="none" strike="noStrike" cap="none" normalizeH="0" baseline="0" dirty="0">
              <a:ln>
                <a:noFill/>
              </a:ln>
              <a:effectLst/>
            </a:endParaRPr>
          </a:p>
        </p:txBody>
      </p:sp>
      <p:pic>
        <p:nvPicPr>
          <p:cNvPr id="7" name="Picture 2">
            <a:extLst>
              <a:ext uri="{FF2B5EF4-FFF2-40B4-BE49-F238E27FC236}">
                <a16:creationId xmlns:a16="http://schemas.microsoft.com/office/drawing/2014/main" id="{5113FBE1-2309-743E-405E-8A3FEDE485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8154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2" name="Imagem 1"/>
          <p:cNvPicPr>
            <a:picLocks noChangeAspect="1"/>
          </p:cNvPicPr>
          <p:nvPr/>
        </p:nvPicPr>
        <p:blipFill rotWithShape="1">
          <a:blip r:embed="rId4">
            <a:extLst>
              <a:ext uri="{28A0092B-C50C-407E-A947-70E740481C1C}">
                <a14:useLocalDpi xmlns:a14="http://schemas.microsoft.com/office/drawing/2010/main" val="0"/>
              </a:ext>
            </a:extLst>
          </a:blip>
          <a:srcRect l="13507" r="45844" b="48749"/>
          <a:stretch/>
        </p:blipFill>
        <p:spPr>
          <a:xfrm>
            <a:off x="534719" y="1152284"/>
            <a:ext cx="5617618" cy="3982082"/>
          </a:xfrm>
          <a:prstGeom prst="rect">
            <a:avLst/>
          </a:prstGeom>
        </p:spPr>
      </p:pic>
      <p:pic>
        <p:nvPicPr>
          <p:cNvPr id="4" name="Imagem 3"/>
          <p:cNvPicPr>
            <a:picLocks noChangeAspect="1"/>
          </p:cNvPicPr>
          <p:nvPr/>
        </p:nvPicPr>
        <p:blipFill rotWithShape="1">
          <a:blip r:embed="rId5">
            <a:extLst>
              <a:ext uri="{28A0092B-C50C-407E-A947-70E740481C1C}">
                <a14:useLocalDpi xmlns:a14="http://schemas.microsoft.com/office/drawing/2010/main" val="0"/>
              </a:ext>
            </a:extLst>
          </a:blip>
          <a:srcRect l="27662" t="21222" r="27533" b="25650"/>
          <a:stretch/>
        </p:blipFill>
        <p:spPr>
          <a:xfrm>
            <a:off x="5677640" y="2421880"/>
            <a:ext cx="6142261" cy="4094841"/>
          </a:xfrm>
          <a:prstGeom prst="rect">
            <a:avLst/>
          </a:prstGeom>
        </p:spPr>
      </p:pic>
      <p:sp>
        <p:nvSpPr>
          <p:cNvPr id="3" name="Text Box 20">
            <a:extLst>
              <a:ext uri="{FF2B5EF4-FFF2-40B4-BE49-F238E27FC236}">
                <a16:creationId xmlns:a16="http://schemas.microsoft.com/office/drawing/2014/main" id="{9088F62A-6B0A-C86E-D600-E3FFBDC14CE7}"/>
              </a:ext>
            </a:extLst>
          </p:cNvPr>
          <p:cNvSpPr txBox="1">
            <a:spLocks noChangeArrowheads="1"/>
          </p:cNvSpPr>
          <p:nvPr/>
        </p:nvSpPr>
        <p:spPr bwMode="auto">
          <a:xfrm>
            <a:off x="534719" y="364916"/>
            <a:ext cx="849139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effectLst/>
                <a:ea typeface="Tahoma" panose="020B0604030504040204" pitchFamily="34" charset="0"/>
              </a:rPr>
              <a:t>GITHUB - Desktop</a:t>
            </a:r>
            <a:endParaRPr kumimoji="0" lang="pt-BR" altLang="pt-BR" sz="2800" b="0" i="0" u="none" strike="noStrike" cap="none" normalizeH="0" baseline="0" dirty="0">
              <a:ln>
                <a:noFill/>
              </a:ln>
              <a:effectLst/>
            </a:endParaRPr>
          </a:p>
        </p:txBody>
      </p:sp>
      <p:sp>
        <p:nvSpPr>
          <p:cNvPr id="5" name="Explosão: 14 Pontos 4">
            <a:extLst>
              <a:ext uri="{FF2B5EF4-FFF2-40B4-BE49-F238E27FC236}">
                <a16:creationId xmlns:a16="http://schemas.microsoft.com/office/drawing/2014/main" id="{347D81CB-E811-EABE-7C46-BF4458D9FC84}"/>
              </a:ext>
            </a:extLst>
          </p:cNvPr>
          <p:cNvSpPr/>
          <p:nvPr/>
        </p:nvSpPr>
        <p:spPr>
          <a:xfrm>
            <a:off x="6057417" y="637953"/>
            <a:ext cx="4830322" cy="1879336"/>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a:p>
            <a:pPr algn="ctr"/>
            <a:r>
              <a:rPr lang="pt-BR" dirty="0">
                <a:solidFill>
                  <a:schemeClr val="tx1"/>
                </a:solidFill>
              </a:rPr>
              <a:t>Definindo o VS code como IDE principal.</a:t>
            </a:r>
          </a:p>
          <a:p>
            <a:pPr algn="ctr"/>
            <a:endParaRPr lang="pt-BR" dirty="0"/>
          </a:p>
        </p:txBody>
      </p:sp>
      <p:pic>
        <p:nvPicPr>
          <p:cNvPr id="7" name="Picture 2">
            <a:extLst>
              <a:ext uri="{FF2B5EF4-FFF2-40B4-BE49-F238E27FC236}">
                <a16:creationId xmlns:a16="http://schemas.microsoft.com/office/drawing/2014/main" id="{303EBB01-D11D-C47B-2DD1-7AED66B473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7228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31" name="Google Shape;131;gee23535184_0_0"/>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3" name="Imagem 2">
            <a:extLst>
              <a:ext uri="{FF2B5EF4-FFF2-40B4-BE49-F238E27FC236}">
                <a16:creationId xmlns:a16="http://schemas.microsoft.com/office/drawing/2014/main" id="{A9CA3FCF-D787-C4BE-E47B-41B7EC2F9931}"/>
              </a:ext>
            </a:extLst>
          </p:cNvPr>
          <p:cNvPicPr>
            <a:picLocks noChangeAspect="1"/>
          </p:cNvPicPr>
          <p:nvPr/>
        </p:nvPicPr>
        <p:blipFill rotWithShape="1">
          <a:blip r:embed="rId4">
            <a:extLst>
              <a:ext uri="{28A0092B-C50C-407E-A947-70E740481C1C}">
                <a14:useLocalDpi xmlns:a14="http://schemas.microsoft.com/office/drawing/2010/main" val="0"/>
              </a:ext>
            </a:extLst>
          </a:blip>
          <a:srcRect r="3391" b="44784"/>
          <a:stretch/>
        </p:blipFill>
        <p:spPr>
          <a:xfrm>
            <a:off x="398211" y="1096229"/>
            <a:ext cx="11191889" cy="5174008"/>
          </a:xfrm>
          <a:prstGeom prst="rect">
            <a:avLst/>
          </a:prstGeom>
        </p:spPr>
      </p:pic>
      <p:sp>
        <p:nvSpPr>
          <p:cNvPr id="4" name="CaixaDeTexto 3">
            <a:extLst>
              <a:ext uri="{FF2B5EF4-FFF2-40B4-BE49-F238E27FC236}">
                <a16:creationId xmlns:a16="http://schemas.microsoft.com/office/drawing/2014/main" id="{B806E78D-62BF-FD3E-9D6E-4097AB6BB7EE}"/>
              </a:ext>
            </a:extLst>
          </p:cNvPr>
          <p:cNvSpPr txBox="1"/>
          <p:nvPr/>
        </p:nvSpPr>
        <p:spPr>
          <a:xfrm>
            <a:off x="892884" y="2837330"/>
            <a:ext cx="2312894" cy="369332"/>
          </a:xfrm>
          <a:prstGeom prst="rect">
            <a:avLst/>
          </a:prstGeom>
          <a:noFill/>
        </p:spPr>
        <p:txBody>
          <a:bodyPr wrap="square" rtlCol="0">
            <a:spAutoFit/>
          </a:bodyPr>
          <a:lstStyle/>
          <a:p>
            <a:r>
              <a:rPr lang="pt-BR" dirty="0">
                <a:solidFill>
                  <a:schemeClr val="bg1"/>
                </a:solidFill>
              </a:rPr>
              <a:t>Olha o nome!!</a:t>
            </a:r>
          </a:p>
        </p:txBody>
      </p:sp>
      <p:sp>
        <p:nvSpPr>
          <p:cNvPr id="13" name="Seta: para Baixo 12">
            <a:extLst>
              <a:ext uri="{FF2B5EF4-FFF2-40B4-BE49-F238E27FC236}">
                <a16:creationId xmlns:a16="http://schemas.microsoft.com/office/drawing/2014/main" id="{34F33EA0-7854-36B7-7090-1872594C9A44}"/>
              </a:ext>
            </a:extLst>
          </p:cNvPr>
          <p:cNvSpPr/>
          <p:nvPr/>
        </p:nvSpPr>
        <p:spPr>
          <a:xfrm rot="8959064">
            <a:off x="1099610" y="1823504"/>
            <a:ext cx="483474" cy="942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18E99BC7-9C0D-20D2-772A-009301225753}"/>
              </a:ext>
            </a:extLst>
          </p:cNvPr>
          <p:cNvSpPr txBox="1"/>
          <p:nvPr/>
        </p:nvSpPr>
        <p:spPr>
          <a:xfrm>
            <a:off x="3668357" y="3910349"/>
            <a:ext cx="1512081" cy="369332"/>
          </a:xfrm>
          <a:prstGeom prst="rect">
            <a:avLst/>
          </a:prstGeom>
          <a:noFill/>
        </p:spPr>
        <p:txBody>
          <a:bodyPr wrap="none" rtlCol="0">
            <a:spAutoFit/>
          </a:bodyPr>
          <a:lstStyle/>
          <a:p>
            <a:r>
              <a:rPr lang="pt-BR" dirty="0">
                <a:solidFill>
                  <a:schemeClr val="bg1"/>
                </a:solidFill>
              </a:rPr>
              <a:t>Vamos testar?</a:t>
            </a:r>
          </a:p>
        </p:txBody>
      </p:sp>
      <p:sp>
        <p:nvSpPr>
          <p:cNvPr id="15" name="Seta: para Baixo 14">
            <a:extLst>
              <a:ext uri="{FF2B5EF4-FFF2-40B4-BE49-F238E27FC236}">
                <a16:creationId xmlns:a16="http://schemas.microsoft.com/office/drawing/2014/main" id="{1B555E3E-3077-725D-E0D3-5602C413B4FD}"/>
              </a:ext>
            </a:extLst>
          </p:cNvPr>
          <p:cNvSpPr/>
          <p:nvPr/>
        </p:nvSpPr>
        <p:spPr>
          <a:xfrm rot="16200000">
            <a:off x="5405801" y="3623572"/>
            <a:ext cx="483474" cy="9428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ext Box 20">
            <a:extLst>
              <a:ext uri="{FF2B5EF4-FFF2-40B4-BE49-F238E27FC236}">
                <a16:creationId xmlns:a16="http://schemas.microsoft.com/office/drawing/2014/main" id="{1C3844D0-9E23-9A5C-80FF-62196D5F738E}"/>
              </a:ext>
            </a:extLst>
          </p:cNvPr>
          <p:cNvSpPr txBox="1">
            <a:spLocks noChangeArrowheads="1"/>
          </p:cNvSpPr>
          <p:nvPr/>
        </p:nvSpPr>
        <p:spPr bwMode="auto">
          <a:xfrm>
            <a:off x="534719" y="364916"/>
            <a:ext cx="8491394"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effectLst/>
                <a:ea typeface="Tahoma" panose="020B0604030504040204" pitchFamily="34" charset="0"/>
              </a:rPr>
              <a:t>GITHUB - Desktop</a:t>
            </a:r>
            <a:endParaRPr kumimoji="0" lang="pt-BR" altLang="pt-BR" sz="2800" b="0" i="0" u="none" strike="noStrike" cap="none" normalizeH="0" baseline="0" dirty="0">
              <a:ln>
                <a:noFill/>
              </a:ln>
              <a:effectLst/>
            </a:endParaRPr>
          </a:p>
        </p:txBody>
      </p:sp>
      <p:pic>
        <p:nvPicPr>
          <p:cNvPr id="6" name="Picture 2">
            <a:extLst>
              <a:ext uri="{FF2B5EF4-FFF2-40B4-BE49-F238E27FC236}">
                <a16:creationId xmlns:a16="http://schemas.microsoft.com/office/drawing/2014/main" id="{D5DD68E2-03EB-A0BA-A2A2-C3C2A657B1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56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ee23535184_0_0"/>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33" name="Google Shape;133;gee23535184_0_0"/>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136" name="Google Shape;136;gee23535184_0_0"/>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1026" name="Picture 2" descr="5 caractarísticas do Django, o framework Python mais utilizado">
            <a:extLst>
              <a:ext uri="{FF2B5EF4-FFF2-40B4-BE49-F238E27FC236}">
                <a16:creationId xmlns:a16="http://schemas.microsoft.com/office/drawing/2014/main" id="{9004A79B-2799-9C93-752B-E233A3ABD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274" y="1007785"/>
            <a:ext cx="4724884" cy="4422634"/>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31;gee23535184_0_0">
            <a:extLst>
              <a:ext uri="{FF2B5EF4-FFF2-40B4-BE49-F238E27FC236}">
                <a16:creationId xmlns:a16="http://schemas.microsoft.com/office/drawing/2014/main" id="{B8E89159-E1D1-4B37-C629-534E7EBB3DF1}"/>
              </a:ext>
            </a:extLst>
          </p:cNvPr>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8" name="Text Box 20">
            <a:extLst>
              <a:ext uri="{FF2B5EF4-FFF2-40B4-BE49-F238E27FC236}">
                <a16:creationId xmlns:a16="http://schemas.microsoft.com/office/drawing/2014/main" id="{8AEAFAE0-697A-4DCD-B62A-158684793AC9}"/>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2" name="Picture 2" descr="Django Unchained (2012) - IMDb">
            <a:extLst>
              <a:ext uri="{FF2B5EF4-FFF2-40B4-BE49-F238E27FC236}">
                <a16:creationId xmlns:a16="http://schemas.microsoft.com/office/drawing/2014/main" id="{30BE050A-2DEA-80CB-1A45-0D577E01C96D}"/>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139194" y="1579036"/>
            <a:ext cx="4402491" cy="309550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esign PNG E SVG De Diferente Do Símbolo Doodle Para Camisetas">
            <a:extLst>
              <a:ext uri="{FF2B5EF4-FFF2-40B4-BE49-F238E27FC236}">
                <a16:creationId xmlns:a16="http://schemas.microsoft.com/office/drawing/2014/main" id="{2967E7E5-3258-CEC5-371E-886AEA2A97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0059"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1680BEB-74C0-314A-4277-7706BC8169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4366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 name="Imagem 3">
            <a:extLst>
              <a:ext uri="{FF2B5EF4-FFF2-40B4-BE49-F238E27FC236}">
                <a16:creationId xmlns:a16="http://schemas.microsoft.com/office/drawing/2014/main" id="{7262FFD5-BB03-2742-85F4-99DC070CBA00}"/>
              </a:ext>
            </a:extLst>
          </p:cNvPr>
          <p:cNvPicPr>
            <a:picLocks noChangeAspect="1"/>
          </p:cNvPicPr>
          <p:nvPr/>
        </p:nvPicPr>
        <p:blipFill rotWithShape="1">
          <a:blip r:embed="rId4">
            <a:extLst>
              <a:ext uri="{28A0092B-C50C-407E-A947-70E740481C1C}">
                <a14:useLocalDpi xmlns:a14="http://schemas.microsoft.com/office/drawing/2010/main" val="0"/>
              </a:ext>
            </a:extLst>
          </a:blip>
          <a:srcRect l="33856" t="12390" r="19870" b="17930"/>
          <a:stretch/>
        </p:blipFill>
        <p:spPr>
          <a:xfrm>
            <a:off x="222167" y="103534"/>
            <a:ext cx="6588358" cy="6200447"/>
          </a:xfrm>
          <a:prstGeom prst="rect">
            <a:avLst/>
          </a:prstGeom>
        </p:spPr>
      </p:pic>
      <p:pic>
        <p:nvPicPr>
          <p:cNvPr id="4098" name="Picture 2" descr="Steam Community :: :: Rick and Morty gif">
            <a:extLst>
              <a:ext uri="{FF2B5EF4-FFF2-40B4-BE49-F238E27FC236}">
                <a16:creationId xmlns:a16="http://schemas.microsoft.com/office/drawing/2014/main" id="{D331A5C3-734A-0E07-16E0-16BC12EDD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7318" y="1583226"/>
            <a:ext cx="5074181" cy="3845083"/>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85C2F14E-BFB6-D1FB-A308-82059097C700}"/>
              </a:ext>
            </a:extLst>
          </p:cNvPr>
          <p:cNvSpPr/>
          <p:nvPr/>
        </p:nvSpPr>
        <p:spPr>
          <a:xfrm>
            <a:off x="860612" y="3915784"/>
            <a:ext cx="5235388" cy="8606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 name="Picture 2">
            <a:extLst>
              <a:ext uri="{FF2B5EF4-FFF2-40B4-BE49-F238E27FC236}">
                <a16:creationId xmlns:a16="http://schemas.microsoft.com/office/drawing/2014/main" id="{B190845F-7ABB-AF6C-6FB2-A7C16A9156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993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f0b9ab4635_0_183"/>
          <p:cNvSpPr/>
          <p:nvPr/>
        </p:nvSpPr>
        <p:spPr>
          <a:xfrm>
            <a:off x="0" y="6706500"/>
            <a:ext cx="12192000" cy="151600"/>
          </a:xfrm>
          <a:prstGeom prst="rect">
            <a:avLst/>
          </a:prstGeom>
          <a:solidFill>
            <a:srgbClr val="30E566"/>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407" name="Google Shape;407;gf0b9ab4635_0_183"/>
          <p:cNvSpPr/>
          <p:nvPr/>
        </p:nvSpPr>
        <p:spPr>
          <a:xfrm>
            <a:off x="516967" y="945385"/>
            <a:ext cx="1122400" cy="624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pic>
        <p:nvPicPr>
          <p:cNvPr id="409" name="Google Shape;409;gf0b9ab4635_0_183"/>
          <p:cNvPicPr preferRelativeResize="0"/>
          <p:nvPr/>
        </p:nvPicPr>
        <p:blipFill rotWithShape="1">
          <a:blip r:embed="rId3">
            <a:alphaModFix/>
          </a:blip>
          <a:srcRect/>
          <a:stretch/>
        </p:blipFill>
        <p:spPr>
          <a:xfrm>
            <a:off x="11210368" y="6150053"/>
            <a:ext cx="759465" cy="411948"/>
          </a:xfrm>
          <a:prstGeom prst="rect">
            <a:avLst/>
          </a:prstGeom>
          <a:noFill/>
          <a:ln>
            <a:noFill/>
          </a:ln>
        </p:spPr>
      </p:pic>
      <p:sp>
        <p:nvSpPr>
          <p:cNvPr id="411" name="Google Shape;411;gf0b9ab4635_0_183"/>
          <p:cNvSpPr/>
          <p:nvPr/>
        </p:nvSpPr>
        <p:spPr>
          <a:xfrm>
            <a:off x="0" y="6706500"/>
            <a:ext cx="12192000" cy="151600"/>
          </a:xfrm>
          <a:prstGeom prst="rect">
            <a:avLst/>
          </a:prstGeom>
          <a:solidFill>
            <a:srgbClr val="FF0000"/>
          </a:solidFill>
          <a:ln>
            <a:noFill/>
          </a:ln>
        </p:spPr>
        <p:txBody>
          <a:bodyPr spcFirstLastPara="1" wrap="square" lIns="121900" tIns="121900" rIns="121900" bIns="121900" anchor="ctr" anchorCtr="0">
            <a:noAutofit/>
          </a:bodyPr>
          <a:lstStyle/>
          <a:p>
            <a:pPr algn="ctr">
              <a:buClr>
                <a:srgbClr val="000000"/>
              </a:buClr>
              <a:buSzPts val="1400"/>
            </a:pPr>
            <a:endParaRPr sz="1867">
              <a:solidFill>
                <a:srgbClr val="000000"/>
              </a:solidFill>
              <a:latin typeface="Arial"/>
              <a:ea typeface="Arial"/>
              <a:cs typeface="Arial"/>
              <a:sym typeface="Arial"/>
            </a:endParaRPr>
          </a:p>
        </p:txBody>
      </p:sp>
      <p:sp>
        <p:nvSpPr>
          <p:cNvPr id="11" name="CaixaDeTexto 10">
            <a:extLst>
              <a:ext uri="{FF2B5EF4-FFF2-40B4-BE49-F238E27FC236}">
                <a16:creationId xmlns:a16="http://schemas.microsoft.com/office/drawing/2014/main" id="{59AD5009-CFE0-3FA0-7183-39595273B380}"/>
              </a:ext>
            </a:extLst>
          </p:cNvPr>
          <p:cNvSpPr txBox="1"/>
          <p:nvPr/>
        </p:nvSpPr>
        <p:spPr>
          <a:xfrm>
            <a:off x="583641" y="1857470"/>
            <a:ext cx="11024718" cy="3046988"/>
          </a:xfrm>
          <a:prstGeom prst="rect">
            <a:avLst/>
          </a:prstGeom>
          <a:noFill/>
        </p:spPr>
        <p:txBody>
          <a:bodyPr wrap="square">
            <a:spAutoFit/>
          </a:bodyPr>
          <a:lstStyle/>
          <a:p>
            <a:r>
              <a:rPr lang="pt-BR" sz="2400" b="0" i="0" dirty="0">
                <a:solidFill>
                  <a:schemeClr val="tx1">
                    <a:lumMod val="75000"/>
                    <a:lumOff val="25000"/>
                  </a:schemeClr>
                </a:solidFill>
                <a:effectLst/>
              </a:rPr>
              <a:t>Django é um </a:t>
            </a:r>
            <a:r>
              <a:rPr lang="pt-BR" sz="2400" b="0" i="0" dirty="0">
                <a:solidFill>
                  <a:schemeClr val="accent6"/>
                </a:solidFill>
                <a:effectLst/>
              </a:rPr>
              <a:t>framework</a:t>
            </a:r>
            <a:r>
              <a:rPr lang="pt-BR" sz="2400" b="0" i="0" dirty="0">
                <a:solidFill>
                  <a:schemeClr val="tx1">
                    <a:lumMod val="75000"/>
                    <a:lumOff val="25000"/>
                  </a:schemeClr>
                </a:solidFill>
                <a:effectLst/>
              </a:rPr>
              <a:t> web de código aberto, escrito em Python, que permite a criação de aplicativos web de forma rápida, escalável e segura. É uma ferramenta poderosa para desenvolver aplicativos complexos, como redes sociais, plataformas de comércio eletrônico e sistemas de gerenciamento de conteúdo... </a:t>
            </a:r>
          </a:p>
          <a:p>
            <a:endParaRPr lang="pt-BR" sz="2400" b="0" i="0" dirty="0">
              <a:solidFill>
                <a:schemeClr val="tx1">
                  <a:lumMod val="75000"/>
                  <a:lumOff val="25000"/>
                </a:schemeClr>
              </a:solidFill>
              <a:effectLst/>
            </a:endParaRPr>
          </a:p>
          <a:p>
            <a:r>
              <a:rPr lang="pt-BR" sz="2400" b="0" i="0" dirty="0">
                <a:solidFill>
                  <a:schemeClr val="tx1">
                    <a:lumMod val="75000"/>
                    <a:lumOff val="25000"/>
                  </a:schemeClr>
                </a:solidFill>
                <a:effectLst/>
              </a:rPr>
              <a:t>Ele segue o padrão </a:t>
            </a:r>
            <a:r>
              <a:rPr lang="pt-BR" sz="2400" b="0" i="0" dirty="0">
                <a:solidFill>
                  <a:schemeClr val="accent6"/>
                </a:solidFill>
                <a:effectLst/>
              </a:rPr>
              <a:t>Model-View-</a:t>
            </a:r>
            <a:r>
              <a:rPr lang="pt-BR" sz="2400" b="0" i="0" dirty="0" err="1">
                <a:solidFill>
                  <a:schemeClr val="accent6"/>
                </a:solidFill>
                <a:effectLst/>
              </a:rPr>
              <a:t>Controller</a:t>
            </a:r>
            <a:r>
              <a:rPr lang="pt-BR" sz="2400" b="0" i="0" dirty="0">
                <a:solidFill>
                  <a:schemeClr val="tx1">
                    <a:lumMod val="75000"/>
                    <a:lumOff val="25000"/>
                  </a:schemeClr>
                </a:solidFill>
                <a:effectLst/>
              </a:rPr>
              <a:t> (</a:t>
            </a:r>
            <a:r>
              <a:rPr lang="pt-BR" sz="2400" b="0" i="0" dirty="0">
                <a:solidFill>
                  <a:schemeClr val="accent2"/>
                </a:solidFill>
                <a:effectLst/>
              </a:rPr>
              <a:t>MVC</a:t>
            </a:r>
            <a:r>
              <a:rPr lang="pt-BR" sz="2400" b="0" i="0" dirty="0">
                <a:solidFill>
                  <a:schemeClr val="tx1">
                    <a:lumMod val="75000"/>
                    <a:lumOff val="25000"/>
                  </a:schemeClr>
                </a:solidFill>
                <a:effectLst/>
              </a:rPr>
              <a:t>) e vem com um grande número de bibliotecas e recursos úteis incorporados que permitem que os desenvolvedores construam aplicações de forma mais rápida e eficiente.</a:t>
            </a:r>
            <a:endParaRPr lang="pt-BR" sz="2400" dirty="0">
              <a:solidFill>
                <a:schemeClr val="tx1">
                  <a:lumMod val="75000"/>
                  <a:lumOff val="25000"/>
                </a:schemeClr>
              </a:solidFill>
            </a:endParaRPr>
          </a:p>
        </p:txBody>
      </p:sp>
      <p:sp>
        <p:nvSpPr>
          <p:cNvPr id="12" name="Text Box 20">
            <a:extLst>
              <a:ext uri="{FF2B5EF4-FFF2-40B4-BE49-F238E27FC236}">
                <a16:creationId xmlns:a16="http://schemas.microsoft.com/office/drawing/2014/main" id="{5C6250C5-489D-4ADF-7903-716843A77E96}"/>
              </a:ext>
            </a:extLst>
          </p:cNvPr>
          <p:cNvSpPr txBox="1">
            <a:spLocks noChangeArrowheads="1"/>
          </p:cNvSpPr>
          <p:nvPr/>
        </p:nvSpPr>
        <p:spPr bwMode="auto">
          <a:xfrm>
            <a:off x="534719" y="364916"/>
            <a:ext cx="2995290" cy="4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altLang="pt-BR" sz="2800" b="1" i="0" u="none" strike="noStrike" cap="none" normalizeH="0" baseline="0" dirty="0">
                <a:ln>
                  <a:noFill/>
                </a:ln>
                <a:solidFill>
                  <a:srgbClr val="666666"/>
                </a:solidFill>
                <a:effectLst/>
                <a:latin typeface="Arial" panose="020B0604020202020204" pitchFamily="34" charset="0"/>
                <a:ea typeface="Tahoma" panose="020B0604030504040204" pitchFamily="34" charset="0"/>
              </a:rPr>
              <a:t>DJANGO </a:t>
            </a:r>
            <a:endParaRPr kumimoji="0" lang="pt-BR" altLang="pt-BR" sz="2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6E1E0F27-85CB-0F1A-F4C7-0452EAD5CA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7738" y="145128"/>
            <a:ext cx="1197935" cy="839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28732"/>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2931</Words>
  <Application>Microsoft Office PowerPoint</Application>
  <PresentationFormat>Widescreen</PresentationFormat>
  <Paragraphs>302</Paragraphs>
  <Slides>80</Slides>
  <Notes>71</Notes>
  <HiddenSlides>0</HiddenSlides>
  <MMClips>0</MMClips>
  <ScaleCrop>false</ScaleCrop>
  <HeadingPairs>
    <vt:vector size="6" baseType="variant">
      <vt:variant>
        <vt:lpstr>Fontes usadas</vt:lpstr>
      </vt:variant>
      <vt:variant>
        <vt:i4>14</vt:i4>
      </vt:variant>
      <vt:variant>
        <vt:lpstr>Tema</vt:lpstr>
      </vt:variant>
      <vt:variant>
        <vt:i4>1</vt:i4>
      </vt:variant>
      <vt:variant>
        <vt:lpstr>Títulos de slides</vt:lpstr>
      </vt:variant>
      <vt:variant>
        <vt:i4>80</vt:i4>
      </vt:variant>
    </vt:vector>
  </HeadingPairs>
  <TitlesOfParts>
    <vt:vector size="95" baseType="lpstr">
      <vt:lpstr>Amasis MT Pro Black</vt:lpstr>
      <vt:lpstr>Arial</vt:lpstr>
      <vt:lpstr>Barlow</vt:lpstr>
      <vt:lpstr>Barlow Light</vt:lpstr>
      <vt:lpstr>Barlow Thin</vt:lpstr>
      <vt:lpstr>Calibri</vt:lpstr>
      <vt:lpstr>Calibri Light</vt:lpstr>
      <vt:lpstr>Droid Serif</vt:lpstr>
      <vt:lpstr>Droid Serif,Bold</vt:lpstr>
      <vt:lpstr>Droid Serif,BoldItalic</vt:lpstr>
      <vt:lpstr>Droid Serif,Italic</vt:lpstr>
      <vt:lpstr>Nunito</vt:lpstr>
      <vt:lpstr>Symbol</vt:lpstr>
      <vt:lpstr>Tahoma</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Carlos Celestino Silva Filho</dc:creator>
  <cp:lastModifiedBy>Carlos Celestino Silva Filho</cp:lastModifiedBy>
  <cp:revision>14</cp:revision>
  <dcterms:created xsi:type="dcterms:W3CDTF">2023-06-24T20:11:00Z</dcterms:created>
  <dcterms:modified xsi:type="dcterms:W3CDTF">2024-08-13T23:29:09Z</dcterms:modified>
</cp:coreProperties>
</file>